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1" r:id="rId1"/>
  </p:sldMasterIdLst>
  <p:notesMasterIdLst>
    <p:notesMasterId r:id="rId27"/>
  </p:notesMasterIdLst>
  <p:handoutMasterIdLst>
    <p:handoutMasterId r:id="rId28"/>
  </p:handoutMasterIdLst>
  <p:sldIdLst>
    <p:sldId id="259" r:id="rId2"/>
    <p:sldId id="267" r:id="rId3"/>
    <p:sldId id="260" r:id="rId4"/>
    <p:sldId id="308" r:id="rId5"/>
    <p:sldId id="262" r:id="rId6"/>
    <p:sldId id="321" r:id="rId7"/>
    <p:sldId id="277" r:id="rId8"/>
    <p:sldId id="283" r:id="rId9"/>
    <p:sldId id="287" r:id="rId10"/>
    <p:sldId id="288" r:id="rId11"/>
    <p:sldId id="289" r:id="rId12"/>
    <p:sldId id="290" r:id="rId13"/>
    <p:sldId id="291" r:id="rId14"/>
    <p:sldId id="292" r:id="rId15"/>
    <p:sldId id="318" r:id="rId16"/>
    <p:sldId id="319" r:id="rId17"/>
    <p:sldId id="320" r:id="rId18"/>
    <p:sldId id="294" r:id="rId19"/>
    <p:sldId id="295" r:id="rId20"/>
    <p:sldId id="309" r:id="rId21"/>
    <p:sldId id="298" r:id="rId22"/>
    <p:sldId id="300" r:id="rId23"/>
    <p:sldId id="312" r:id="rId24"/>
    <p:sldId id="313" r:id="rId25"/>
    <p:sldId id="322" r:id="rId26"/>
  </p:sldIdLst>
  <p:sldSz cx="9906000" cy="6858000" type="A4"/>
  <p:notesSz cx="7099300" cy="10234613"/>
  <p:defaultTextStyle>
    <a:defPPr>
      <a:defRPr lang="en-US"/>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E5FE"/>
    <a:srgbClr val="CCECFF"/>
    <a:srgbClr val="D5E6FF"/>
    <a:srgbClr val="66CCFF"/>
    <a:srgbClr val="3399FF"/>
    <a:srgbClr val="6699FF"/>
    <a:srgbClr val="FCB4AE"/>
    <a:srgbClr val="796F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4" autoAdjust="0"/>
    <p:restoredTop sz="94645" autoAdjust="0"/>
  </p:normalViewPr>
  <p:slideViewPr>
    <p:cSldViewPr>
      <p:cViewPr>
        <p:scale>
          <a:sx n="69" d="100"/>
          <a:sy n="69" d="100"/>
        </p:scale>
        <p:origin x="-2028" y="-918"/>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hdr" sz="quarter"/>
          </p:nvPr>
        </p:nvSpPr>
        <p:spPr bwMode="auto">
          <a:xfrm>
            <a:off x="1" y="0"/>
            <a:ext cx="3076476" cy="510153"/>
          </a:xfrm>
          <a:prstGeom prst="rect">
            <a:avLst/>
          </a:prstGeom>
          <a:noFill/>
          <a:ln w="9525">
            <a:noFill/>
            <a:miter lim="800000"/>
            <a:headEnd/>
            <a:tailEnd/>
          </a:ln>
          <a:effectLst/>
        </p:spPr>
        <p:txBody>
          <a:bodyPr vert="horz" wrap="square" lIns="96506" tIns="48253" rIns="96506" bIns="48253" numCol="1" anchor="t" anchorCtr="0" compatLnSpc="1">
            <a:prstTxWarp prst="textNoShape">
              <a:avLst/>
            </a:prstTxWarp>
          </a:bodyPr>
          <a:lstStyle>
            <a:lvl1pPr>
              <a:lnSpc>
                <a:spcPct val="100000"/>
              </a:lnSpc>
              <a:spcBef>
                <a:spcPct val="0"/>
              </a:spcBef>
              <a:buClrTx/>
              <a:buFontTx/>
              <a:buNone/>
              <a:defRPr sz="1300">
                <a:effectLst/>
              </a:defRPr>
            </a:lvl1pPr>
          </a:lstStyle>
          <a:p>
            <a:pPr>
              <a:defRPr/>
            </a:pPr>
            <a:endParaRPr lang="en-US"/>
          </a:p>
        </p:txBody>
      </p:sp>
      <p:sp>
        <p:nvSpPr>
          <p:cNvPr id="146435" name="Rectangle 3"/>
          <p:cNvSpPr>
            <a:spLocks noGrp="1" noChangeArrowheads="1"/>
          </p:cNvSpPr>
          <p:nvPr>
            <p:ph type="dt" sz="quarter" idx="1"/>
          </p:nvPr>
        </p:nvSpPr>
        <p:spPr bwMode="auto">
          <a:xfrm>
            <a:off x="4021129" y="0"/>
            <a:ext cx="3076476" cy="510153"/>
          </a:xfrm>
          <a:prstGeom prst="rect">
            <a:avLst/>
          </a:prstGeom>
          <a:noFill/>
          <a:ln w="9525">
            <a:noFill/>
            <a:miter lim="800000"/>
            <a:headEnd/>
            <a:tailEnd/>
          </a:ln>
          <a:effectLst/>
        </p:spPr>
        <p:txBody>
          <a:bodyPr vert="horz" wrap="square" lIns="96506" tIns="48253" rIns="96506" bIns="48253" numCol="1" anchor="t" anchorCtr="0" compatLnSpc="1">
            <a:prstTxWarp prst="textNoShape">
              <a:avLst/>
            </a:prstTxWarp>
          </a:bodyPr>
          <a:lstStyle>
            <a:lvl1pPr algn="r">
              <a:lnSpc>
                <a:spcPct val="100000"/>
              </a:lnSpc>
              <a:spcBef>
                <a:spcPct val="0"/>
              </a:spcBef>
              <a:buClrTx/>
              <a:buFontTx/>
              <a:buNone/>
              <a:defRPr sz="1300">
                <a:effectLst/>
              </a:defRPr>
            </a:lvl1pPr>
          </a:lstStyle>
          <a:p>
            <a:pPr>
              <a:defRPr/>
            </a:pPr>
            <a:endParaRPr lang="en-US"/>
          </a:p>
        </p:txBody>
      </p:sp>
      <p:sp>
        <p:nvSpPr>
          <p:cNvPr id="146436" name="Rectangle 4"/>
          <p:cNvSpPr>
            <a:spLocks noGrp="1" noChangeArrowheads="1"/>
          </p:cNvSpPr>
          <p:nvPr>
            <p:ph type="ftr" sz="quarter" idx="2"/>
          </p:nvPr>
        </p:nvSpPr>
        <p:spPr bwMode="auto">
          <a:xfrm>
            <a:off x="1" y="9721137"/>
            <a:ext cx="3076476" cy="511814"/>
          </a:xfrm>
          <a:prstGeom prst="rect">
            <a:avLst/>
          </a:prstGeom>
          <a:noFill/>
          <a:ln w="9525">
            <a:noFill/>
            <a:miter lim="800000"/>
            <a:headEnd/>
            <a:tailEnd/>
          </a:ln>
          <a:effectLst/>
        </p:spPr>
        <p:txBody>
          <a:bodyPr vert="horz" wrap="square" lIns="96506" tIns="48253" rIns="96506" bIns="48253" numCol="1" anchor="b" anchorCtr="0" compatLnSpc="1">
            <a:prstTxWarp prst="textNoShape">
              <a:avLst/>
            </a:prstTxWarp>
          </a:bodyPr>
          <a:lstStyle>
            <a:lvl1pPr>
              <a:lnSpc>
                <a:spcPct val="100000"/>
              </a:lnSpc>
              <a:spcBef>
                <a:spcPct val="0"/>
              </a:spcBef>
              <a:buClrTx/>
              <a:buFontTx/>
              <a:buNone/>
              <a:defRPr sz="1300">
                <a:effectLst/>
              </a:defRPr>
            </a:lvl1pPr>
          </a:lstStyle>
          <a:p>
            <a:pPr>
              <a:defRPr/>
            </a:pPr>
            <a:endParaRPr lang="en-US"/>
          </a:p>
        </p:txBody>
      </p:sp>
      <p:sp>
        <p:nvSpPr>
          <p:cNvPr id="146437" name="Rectangle 5"/>
          <p:cNvSpPr>
            <a:spLocks noGrp="1" noChangeArrowheads="1"/>
          </p:cNvSpPr>
          <p:nvPr>
            <p:ph type="sldNum" sz="quarter" idx="3"/>
          </p:nvPr>
        </p:nvSpPr>
        <p:spPr bwMode="auto">
          <a:xfrm>
            <a:off x="4021129" y="9721137"/>
            <a:ext cx="3076476" cy="511814"/>
          </a:xfrm>
          <a:prstGeom prst="rect">
            <a:avLst/>
          </a:prstGeom>
          <a:noFill/>
          <a:ln w="9525">
            <a:noFill/>
            <a:miter lim="800000"/>
            <a:headEnd/>
            <a:tailEnd/>
          </a:ln>
          <a:effectLst/>
        </p:spPr>
        <p:txBody>
          <a:bodyPr vert="horz" wrap="square" lIns="96506" tIns="48253" rIns="96506" bIns="48253" numCol="1" anchor="b" anchorCtr="0" compatLnSpc="1">
            <a:prstTxWarp prst="textNoShape">
              <a:avLst/>
            </a:prstTxWarp>
          </a:bodyPr>
          <a:lstStyle>
            <a:lvl1pPr algn="r">
              <a:lnSpc>
                <a:spcPct val="100000"/>
              </a:lnSpc>
              <a:spcBef>
                <a:spcPct val="0"/>
              </a:spcBef>
              <a:buClrTx/>
              <a:buFontTx/>
              <a:buNone/>
              <a:defRPr sz="1300">
                <a:effectLst/>
              </a:defRPr>
            </a:lvl1pPr>
          </a:lstStyle>
          <a:p>
            <a:pPr>
              <a:defRPr/>
            </a:pPr>
            <a:fld id="{DBCF44F5-FEC1-491B-A730-7CA5F7FCD08B}" type="slidenum">
              <a:rPr lang="en-US"/>
              <a:pPr>
                <a:defRPr/>
              </a:pPr>
              <a:t>‹#›</a:t>
            </a:fld>
            <a:endParaRPr lang="en-US"/>
          </a:p>
        </p:txBody>
      </p:sp>
    </p:spTree>
    <p:extLst>
      <p:ext uri="{BB962C8B-B14F-4D97-AF65-F5344CB8AC3E}">
        <p14:creationId xmlns:p14="http://schemas.microsoft.com/office/powerpoint/2010/main" val="22139485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506" name="Rectangle 2"/>
          <p:cNvSpPr>
            <a:spLocks noGrp="1" noChangeArrowheads="1"/>
          </p:cNvSpPr>
          <p:nvPr>
            <p:ph type="hdr" sz="quarter"/>
          </p:nvPr>
        </p:nvSpPr>
        <p:spPr bwMode="auto">
          <a:xfrm>
            <a:off x="1" y="0"/>
            <a:ext cx="3076476" cy="511814"/>
          </a:xfrm>
          <a:prstGeom prst="rect">
            <a:avLst/>
          </a:prstGeom>
          <a:noFill/>
          <a:ln w="9525">
            <a:noFill/>
            <a:miter lim="800000"/>
            <a:headEnd/>
            <a:tailEnd/>
          </a:ln>
          <a:effectLst/>
        </p:spPr>
        <p:txBody>
          <a:bodyPr vert="horz" wrap="square" lIns="96506" tIns="48253" rIns="96506" bIns="48253" numCol="1" anchor="t" anchorCtr="0" compatLnSpc="1">
            <a:prstTxWarp prst="textNoShape">
              <a:avLst/>
            </a:prstTxWarp>
          </a:bodyPr>
          <a:lstStyle>
            <a:lvl1pPr>
              <a:lnSpc>
                <a:spcPct val="100000"/>
              </a:lnSpc>
              <a:spcBef>
                <a:spcPct val="0"/>
              </a:spcBef>
              <a:buClrTx/>
              <a:buFontTx/>
              <a:buNone/>
              <a:defRPr sz="1300">
                <a:effectLst/>
              </a:defRPr>
            </a:lvl1pPr>
          </a:lstStyle>
          <a:p>
            <a:pPr>
              <a:defRPr/>
            </a:pPr>
            <a:endParaRPr lang="en-US"/>
          </a:p>
        </p:txBody>
      </p:sp>
      <p:sp>
        <p:nvSpPr>
          <p:cNvPr id="149507" name="Rectangle 3"/>
          <p:cNvSpPr>
            <a:spLocks noGrp="1" noChangeArrowheads="1"/>
          </p:cNvSpPr>
          <p:nvPr>
            <p:ph type="dt" idx="1"/>
          </p:nvPr>
        </p:nvSpPr>
        <p:spPr bwMode="auto">
          <a:xfrm>
            <a:off x="4021129" y="0"/>
            <a:ext cx="3076476" cy="511814"/>
          </a:xfrm>
          <a:prstGeom prst="rect">
            <a:avLst/>
          </a:prstGeom>
          <a:noFill/>
          <a:ln w="9525">
            <a:noFill/>
            <a:miter lim="800000"/>
            <a:headEnd/>
            <a:tailEnd/>
          </a:ln>
          <a:effectLst/>
        </p:spPr>
        <p:txBody>
          <a:bodyPr vert="horz" wrap="square" lIns="96506" tIns="48253" rIns="96506" bIns="48253" numCol="1" anchor="t" anchorCtr="0" compatLnSpc="1">
            <a:prstTxWarp prst="textNoShape">
              <a:avLst/>
            </a:prstTxWarp>
          </a:bodyPr>
          <a:lstStyle>
            <a:lvl1pPr algn="r">
              <a:lnSpc>
                <a:spcPct val="100000"/>
              </a:lnSpc>
              <a:spcBef>
                <a:spcPct val="0"/>
              </a:spcBef>
              <a:buClrTx/>
              <a:buFontTx/>
              <a:buNone/>
              <a:defRPr sz="1300">
                <a:effectLst/>
              </a:defRPr>
            </a:lvl1pPr>
          </a:lstStyle>
          <a:p>
            <a:pPr>
              <a:defRPr/>
            </a:pPr>
            <a:endParaRPr lang="en-US"/>
          </a:p>
        </p:txBody>
      </p:sp>
      <p:sp>
        <p:nvSpPr>
          <p:cNvPr id="49156" name="Rectangle 4"/>
          <p:cNvSpPr>
            <a:spLocks noGrp="1" noRot="1" noChangeAspect="1" noChangeArrowheads="1" noTextEdit="1"/>
          </p:cNvSpPr>
          <p:nvPr>
            <p:ph type="sldImg" idx="2"/>
          </p:nvPr>
        </p:nvSpPr>
        <p:spPr bwMode="auto">
          <a:xfrm>
            <a:off x="777875" y="768350"/>
            <a:ext cx="5543550" cy="3838575"/>
          </a:xfrm>
          <a:prstGeom prst="rect">
            <a:avLst/>
          </a:prstGeom>
          <a:noFill/>
          <a:ln w="9525">
            <a:solidFill>
              <a:srgbClr val="000000"/>
            </a:solidFill>
            <a:miter lim="800000"/>
            <a:headEnd/>
            <a:tailEnd/>
          </a:ln>
        </p:spPr>
      </p:sp>
      <p:sp>
        <p:nvSpPr>
          <p:cNvPr id="149509" name="Rectangle 5"/>
          <p:cNvSpPr>
            <a:spLocks noGrp="1" noChangeArrowheads="1"/>
          </p:cNvSpPr>
          <p:nvPr>
            <p:ph type="body" sz="quarter" idx="3"/>
          </p:nvPr>
        </p:nvSpPr>
        <p:spPr bwMode="auto">
          <a:xfrm>
            <a:off x="710609" y="4862231"/>
            <a:ext cx="5678083" cy="4604662"/>
          </a:xfrm>
          <a:prstGeom prst="rect">
            <a:avLst/>
          </a:prstGeom>
          <a:noFill/>
          <a:ln w="9525">
            <a:noFill/>
            <a:miter lim="800000"/>
            <a:headEnd/>
            <a:tailEnd/>
          </a:ln>
          <a:effectLst/>
        </p:spPr>
        <p:txBody>
          <a:bodyPr vert="horz" wrap="square" lIns="96506" tIns="48253" rIns="96506" bIns="4825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9510" name="Rectangle 6"/>
          <p:cNvSpPr>
            <a:spLocks noGrp="1" noChangeArrowheads="1"/>
          </p:cNvSpPr>
          <p:nvPr>
            <p:ph type="ftr" sz="quarter" idx="4"/>
          </p:nvPr>
        </p:nvSpPr>
        <p:spPr bwMode="auto">
          <a:xfrm>
            <a:off x="1" y="9721137"/>
            <a:ext cx="3076476" cy="511814"/>
          </a:xfrm>
          <a:prstGeom prst="rect">
            <a:avLst/>
          </a:prstGeom>
          <a:noFill/>
          <a:ln w="9525">
            <a:noFill/>
            <a:miter lim="800000"/>
            <a:headEnd/>
            <a:tailEnd/>
          </a:ln>
          <a:effectLst/>
        </p:spPr>
        <p:txBody>
          <a:bodyPr vert="horz" wrap="square" lIns="96506" tIns="48253" rIns="96506" bIns="48253" numCol="1" anchor="b" anchorCtr="0" compatLnSpc="1">
            <a:prstTxWarp prst="textNoShape">
              <a:avLst/>
            </a:prstTxWarp>
          </a:bodyPr>
          <a:lstStyle>
            <a:lvl1pPr>
              <a:lnSpc>
                <a:spcPct val="100000"/>
              </a:lnSpc>
              <a:spcBef>
                <a:spcPct val="0"/>
              </a:spcBef>
              <a:buClrTx/>
              <a:buFontTx/>
              <a:buNone/>
              <a:defRPr sz="1300">
                <a:effectLst/>
              </a:defRPr>
            </a:lvl1pPr>
          </a:lstStyle>
          <a:p>
            <a:pPr>
              <a:defRPr/>
            </a:pPr>
            <a:endParaRPr lang="en-US"/>
          </a:p>
        </p:txBody>
      </p:sp>
      <p:sp>
        <p:nvSpPr>
          <p:cNvPr id="149511" name="Rectangle 7"/>
          <p:cNvSpPr>
            <a:spLocks noGrp="1" noChangeArrowheads="1"/>
          </p:cNvSpPr>
          <p:nvPr>
            <p:ph type="sldNum" sz="quarter" idx="5"/>
          </p:nvPr>
        </p:nvSpPr>
        <p:spPr bwMode="auto">
          <a:xfrm>
            <a:off x="4021129" y="9721137"/>
            <a:ext cx="3076476" cy="511814"/>
          </a:xfrm>
          <a:prstGeom prst="rect">
            <a:avLst/>
          </a:prstGeom>
          <a:noFill/>
          <a:ln w="9525">
            <a:noFill/>
            <a:miter lim="800000"/>
            <a:headEnd/>
            <a:tailEnd/>
          </a:ln>
          <a:effectLst/>
        </p:spPr>
        <p:txBody>
          <a:bodyPr vert="horz" wrap="square" lIns="96506" tIns="48253" rIns="96506" bIns="48253" numCol="1" anchor="b" anchorCtr="0" compatLnSpc="1">
            <a:prstTxWarp prst="textNoShape">
              <a:avLst/>
            </a:prstTxWarp>
          </a:bodyPr>
          <a:lstStyle>
            <a:lvl1pPr algn="r">
              <a:lnSpc>
                <a:spcPct val="100000"/>
              </a:lnSpc>
              <a:spcBef>
                <a:spcPct val="0"/>
              </a:spcBef>
              <a:buClrTx/>
              <a:buFontTx/>
              <a:buNone/>
              <a:defRPr sz="1300">
                <a:effectLst/>
              </a:defRPr>
            </a:lvl1pPr>
          </a:lstStyle>
          <a:p>
            <a:pPr>
              <a:defRPr/>
            </a:pPr>
            <a:fld id="{6828E5F4-FF02-439F-817A-30B6D3161454}" type="slidenum">
              <a:rPr lang="en-US"/>
              <a:pPr>
                <a:defRPr/>
              </a:pPr>
              <a:t>‹#›</a:t>
            </a:fld>
            <a:endParaRPr lang="en-US"/>
          </a:p>
        </p:txBody>
      </p:sp>
    </p:spTree>
    <p:extLst>
      <p:ext uri="{BB962C8B-B14F-4D97-AF65-F5344CB8AC3E}">
        <p14:creationId xmlns:p14="http://schemas.microsoft.com/office/powerpoint/2010/main" val="42260925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8D930E41-9B92-4041-A53F-A077FB4D79B2}" type="slidenum">
              <a:rPr lang="en-US" smtClean="0"/>
              <a:pPr/>
              <a:t>1</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ro-RO"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0DA3BEC2-A50C-4A52-B097-1FD184042386}" type="slidenum">
              <a:rPr lang="en-US" smtClean="0"/>
              <a:pPr/>
              <a:t>11</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ro-RO"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B7CB89A8-934D-4A31-B8F1-0F12E2D2BD44}" type="slidenum">
              <a:rPr lang="en-US" smtClean="0"/>
              <a:pPr/>
              <a:t>12</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ro-RO"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4E94A226-0AD8-496F-B2A1-F0615A92C3F9}" type="slidenum">
              <a:rPr lang="en-US" smtClean="0"/>
              <a:pPr/>
              <a:t>13</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ro-RO"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B807277C-715F-4B36-8EB4-4A9D28E96C94}" type="slidenum">
              <a:rPr lang="en-US" smtClean="0"/>
              <a:pPr/>
              <a:t>14</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ro-RO"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2695B05-1D36-4643-AB14-50072541F85E}" type="slidenum">
              <a:rPr lang="en-US" smtClean="0"/>
              <a:pPr/>
              <a:t>15</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ro-RO"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75D7AD58-8123-4BF4-A8D7-8BC9A3E8B27D}" type="slidenum">
              <a:rPr lang="en-US" smtClean="0"/>
              <a:pPr/>
              <a:t>16</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ro-RO"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466F8E28-3CB6-4F6E-AF3D-CA4957D78922}" type="slidenum">
              <a:rPr lang="en-US" smtClean="0"/>
              <a:pPr/>
              <a:t>17</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ro-RO"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060B86C5-7C41-48AD-BC05-9C36499FA569}" type="slidenum">
              <a:rPr lang="en-US" smtClean="0"/>
              <a:pPr/>
              <a:t>18</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ro-RO"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FC9513C1-771B-4245-963D-FFD247858035}" type="slidenum">
              <a:rPr lang="en-US" smtClean="0"/>
              <a:pPr/>
              <a:t>19</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ro-RO"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22FF3F97-C8B4-415E-A830-5746E6B03830}" type="slidenum">
              <a:rPr lang="en-US" smtClean="0"/>
              <a:pPr/>
              <a:t>20</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ro-RO"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F28FB9D8-2950-4BFE-B309-0AC060DEEAA8}" type="slidenum">
              <a:rPr lang="en-US" smtClean="0"/>
              <a:pPr/>
              <a:t>2</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ro-RO"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FD323D7-E23B-44D9-B9FC-D29101578410}" type="slidenum">
              <a:rPr lang="en-US" smtClean="0"/>
              <a:pPr/>
              <a:t>21</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ro-RO"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7E5AE898-4435-4CC6-8B26-18D6E406A6FE}" type="slidenum">
              <a:rPr lang="en-US" smtClean="0"/>
              <a:pPr/>
              <a:t>22</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ro-RO"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8026CE26-2565-4940-9AF9-061F6B967D90}" type="slidenum">
              <a:rPr lang="en-US" smtClean="0"/>
              <a:pPr/>
              <a:t>23</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ro-RO"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9C3A75C2-019D-49E2-94CF-FFBBC8F56F47}" type="slidenum">
              <a:rPr lang="en-US" smtClean="0"/>
              <a:pPr/>
              <a:t>24</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ro-RO"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7DF5A632-51EA-45EB-B7DE-D4AF25FE2EF5}" type="slidenum">
              <a:rPr lang="en-US" smtClean="0"/>
              <a:pPr/>
              <a:t>25</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ro-RO"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02F6E549-233F-47F8-93E0-92D858A8E94C}" type="slidenum">
              <a:rPr lang="en-US" smtClean="0"/>
              <a:pPr/>
              <a:t>3</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ro-RO"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60B14CC-3470-44E8-817F-DB72BF047925}" type="slidenum">
              <a:rPr lang="en-US" smtClean="0"/>
              <a:pPr/>
              <a:t>4</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ro-RO"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80AED2CE-508F-4BAF-9F63-28A9FF08F398}" type="slidenum">
              <a:rPr lang="en-US" smtClean="0"/>
              <a:pPr/>
              <a:t>5</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ro-RO"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AD05676C-BDB5-4712-BCA1-D18DA6BFC02C}" type="slidenum">
              <a:rPr lang="en-US" smtClean="0"/>
              <a:pPr/>
              <a:t>7</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ro-RO"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0780B1E3-1A2D-475D-B5DF-C9C61804E1A2}" type="slidenum">
              <a:rPr lang="en-US" smtClean="0"/>
              <a:pPr/>
              <a:t>8</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ro-RO"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9A6008B-D21B-45C8-BC1A-087F87CBC649}" type="slidenum">
              <a:rPr lang="en-US" smtClean="0"/>
              <a:pPr/>
              <a:t>9</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ro-RO"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5F9EB77F-0DF8-4C73-A60E-84DFDCBBE6FE}" type="slidenum">
              <a:rPr lang="en-US" smtClean="0"/>
              <a:pPr/>
              <a:t>10</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ro-RO"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7"/>
            <a:ext cx="8420100" cy="1470025"/>
          </a:xfrm>
        </p:spPr>
        <p:txBody>
          <a:bodyPr/>
          <a:lstStyle/>
          <a:p>
            <a:r>
              <a:rPr lang="en-US" smtClean="0"/>
              <a:t>Click to edit Master title style</a:t>
            </a:r>
            <a:endParaRPr lang="ro-RO"/>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ro-RO"/>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39B1EA-F3E9-4799-8611-2B64D9D532E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3EB533-0FA6-4A07-A122-4C278E89026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0"/>
            <a:ext cx="2228850" cy="5851525"/>
          </a:xfrm>
        </p:spPr>
        <p:txBody>
          <a:bodyPr vert="eaVert"/>
          <a:lstStyle/>
          <a:p>
            <a:r>
              <a:rPr lang="en-US" smtClean="0"/>
              <a:t>Click to edit Master title style</a:t>
            </a:r>
            <a:endParaRPr lang="ro-RO"/>
          </a:p>
        </p:txBody>
      </p:sp>
      <p:sp>
        <p:nvSpPr>
          <p:cNvPr id="3" name="Vertical Text Placeholder 2"/>
          <p:cNvSpPr>
            <a:spLocks noGrp="1"/>
          </p:cNvSpPr>
          <p:nvPr>
            <p:ph type="body" orient="vert" idx="1"/>
          </p:nvPr>
        </p:nvSpPr>
        <p:spPr>
          <a:xfrm>
            <a:off x="495300" y="274640"/>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CEFD2C-D4F1-4498-9365-2E21F33B4E3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44477"/>
            <a:ext cx="9083941" cy="1431925"/>
          </a:xfrm>
        </p:spPr>
        <p:txBody>
          <a:bodyPr/>
          <a:lstStyle/>
          <a:p>
            <a:r>
              <a:rPr lang="en-US" smtClean="0"/>
              <a:t>Click to edit Master title style</a:t>
            </a:r>
            <a:endParaRPr lang="ro-RO"/>
          </a:p>
        </p:txBody>
      </p:sp>
      <p:sp>
        <p:nvSpPr>
          <p:cNvPr id="3" name="Text Placeholder 2"/>
          <p:cNvSpPr>
            <a:spLocks noGrp="1"/>
          </p:cNvSpPr>
          <p:nvPr>
            <p:ph type="body" sz="half" idx="1"/>
          </p:nvPr>
        </p:nvSpPr>
        <p:spPr>
          <a:xfrm>
            <a:off x="908051" y="1905001"/>
            <a:ext cx="4254766"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Content Placeholder 3"/>
          <p:cNvSpPr>
            <a:spLocks noGrp="1"/>
          </p:cNvSpPr>
          <p:nvPr>
            <p:ph sz="quarter" idx="2"/>
          </p:nvPr>
        </p:nvSpPr>
        <p:spPr>
          <a:xfrm>
            <a:off x="5327916" y="1905001"/>
            <a:ext cx="4254766"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Content Placeholder 4"/>
          <p:cNvSpPr>
            <a:spLocks noGrp="1"/>
          </p:cNvSpPr>
          <p:nvPr>
            <p:ph sz="quarter" idx="3"/>
          </p:nvPr>
        </p:nvSpPr>
        <p:spPr>
          <a:xfrm>
            <a:off x="5327916" y="4076701"/>
            <a:ext cx="4254766"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6" name="Date Placeholder 5"/>
          <p:cNvSpPr>
            <a:spLocks noGrp="1"/>
          </p:cNvSpPr>
          <p:nvPr>
            <p:ph type="dt" sz="half" idx="10"/>
          </p:nvPr>
        </p:nvSpPr>
        <p:spPr>
          <a:xfrm>
            <a:off x="908050" y="6245225"/>
            <a:ext cx="2060575" cy="476250"/>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3714750" y="6245225"/>
            <a:ext cx="3136900" cy="47625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7515225" y="6245225"/>
            <a:ext cx="2060575" cy="476250"/>
          </a:xfrm>
        </p:spPr>
        <p:txBody>
          <a:bodyPr/>
          <a:lstStyle>
            <a:lvl1pPr>
              <a:defRPr/>
            </a:lvl1pPr>
          </a:lstStyle>
          <a:p>
            <a:pPr>
              <a:defRPr/>
            </a:pPr>
            <a:fld id="{A67E11D7-82EB-4E5E-90C8-AC4A0CFEF24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95300" y="244477"/>
            <a:ext cx="9083941" cy="1431925"/>
          </a:xfrm>
        </p:spPr>
        <p:txBody>
          <a:bodyPr/>
          <a:lstStyle/>
          <a:p>
            <a:r>
              <a:rPr lang="en-US" smtClean="0"/>
              <a:t>Click to edit Master title style</a:t>
            </a:r>
            <a:endParaRPr lang="ro-RO"/>
          </a:p>
        </p:txBody>
      </p:sp>
      <p:sp>
        <p:nvSpPr>
          <p:cNvPr id="3" name="Content Placeholder 2"/>
          <p:cNvSpPr>
            <a:spLocks noGrp="1"/>
          </p:cNvSpPr>
          <p:nvPr>
            <p:ph sz="quarter" idx="1"/>
          </p:nvPr>
        </p:nvSpPr>
        <p:spPr>
          <a:xfrm>
            <a:off x="908051" y="1905001"/>
            <a:ext cx="4254766"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Content Placeholder 3"/>
          <p:cNvSpPr>
            <a:spLocks noGrp="1"/>
          </p:cNvSpPr>
          <p:nvPr>
            <p:ph sz="quarter" idx="2"/>
          </p:nvPr>
        </p:nvSpPr>
        <p:spPr>
          <a:xfrm>
            <a:off x="5327916" y="1905001"/>
            <a:ext cx="4254766"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Content Placeholder 4"/>
          <p:cNvSpPr>
            <a:spLocks noGrp="1"/>
          </p:cNvSpPr>
          <p:nvPr>
            <p:ph sz="quarter" idx="3"/>
          </p:nvPr>
        </p:nvSpPr>
        <p:spPr>
          <a:xfrm>
            <a:off x="908051" y="4076701"/>
            <a:ext cx="4254766"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6" name="Content Placeholder 5"/>
          <p:cNvSpPr>
            <a:spLocks noGrp="1"/>
          </p:cNvSpPr>
          <p:nvPr>
            <p:ph sz="quarter" idx="4"/>
          </p:nvPr>
        </p:nvSpPr>
        <p:spPr>
          <a:xfrm>
            <a:off x="5327916" y="4076701"/>
            <a:ext cx="4254766"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7" name="Date Placeholder 6"/>
          <p:cNvSpPr>
            <a:spLocks noGrp="1"/>
          </p:cNvSpPr>
          <p:nvPr>
            <p:ph type="dt" sz="half" idx="10"/>
          </p:nvPr>
        </p:nvSpPr>
        <p:spPr>
          <a:xfrm>
            <a:off x="908050" y="6245225"/>
            <a:ext cx="2060575" cy="476250"/>
          </a:xfrm>
        </p:spPr>
        <p:txBody>
          <a:bodyPr/>
          <a:lstStyle>
            <a:lvl1pPr>
              <a:defRPr/>
            </a:lvl1pPr>
          </a:lstStyle>
          <a:p>
            <a:pPr>
              <a:defRPr/>
            </a:pPr>
            <a:endParaRPr lang="en-US"/>
          </a:p>
        </p:txBody>
      </p:sp>
      <p:sp>
        <p:nvSpPr>
          <p:cNvPr id="8" name="Footer Placeholder 7"/>
          <p:cNvSpPr>
            <a:spLocks noGrp="1"/>
          </p:cNvSpPr>
          <p:nvPr>
            <p:ph type="ftr" sz="quarter" idx="11"/>
          </p:nvPr>
        </p:nvSpPr>
        <p:spPr>
          <a:xfrm>
            <a:off x="3714750" y="6245225"/>
            <a:ext cx="3136900" cy="476250"/>
          </a:xfr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7515225" y="6245225"/>
            <a:ext cx="2060575" cy="476250"/>
          </a:xfrm>
        </p:spPr>
        <p:txBody>
          <a:bodyPr/>
          <a:lstStyle>
            <a:lvl1pPr>
              <a:defRPr/>
            </a:lvl1pPr>
          </a:lstStyle>
          <a:p>
            <a:pPr>
              <a:defRPr/>
            </a:pPr>
            <a:fld id="{FD10B1A2-5E72-495C-9515-4081C9F09BCF}"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44477"/>
            <a:ext cx="9083941" cy="1431925"/>
          </a:xfrm>
        </p:spPr>
        <p:txBody>
          <a:bodyPr/>
          <a:lstStyle/>
          <a:p>
            <a:r>
              <a:rPr lang="en-US" smtClean="0"/>
              <a:t>Click to edit Master title style</a:t>
            </a:r>
            <a:endParaRPr lang="ro-RO"/>
          </a:p>
        </p:txBody>
      </p:sp>
      <p:sp>
        <p:nvSpPr>
          <p:cNvPr id="3" name="Content Placeholder 2"/>
          <p:cNvSpPr>
            <a:spLocks noGrp="1"/>
          </p:cNvSpPr>
          <p:nvPr>
            <p:ph sz="quarter" idx="1"/>
          </p:nvPr>
        </p:nvSpPr>
        <p:spPr>
          <a:xfrm>
            <a:off x="908051" y="1905001"/>
            <a:ext cx="4254766"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Content Placeholder 3"/>
          <p:cNvSpPr>
            <a:spLocks noGrp="1"/>
          </p:cNvSpPr>
          <p:nvPr>
            <p:ph sz="quarter" idx="2"/>
          </p:nvPr>
        </p:nvSpPr>
        <p:spPr>
          <a:xfrm>
            <a:off x="908051" y="4076701"/>
            <a:ext cx="4254766"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Text Placeholder 4"/>
          <p:cNvSpPr>
            <a:spLocks noGrp="1"/>
          </p:cNvSpPr>
          <p:nvPr>
            <p:ph type="body" sz="half" idx="3"/>
          </p:nvPr>
        </p:nvSpPr>
        <p:spPr>
          <a:xfrm>
            <a:off x="5327916" y="1905001"/>
            <a:ext cx="4254766"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6" name="Date Placeholder 5"/>
          <p:cNvSpPr>
            <a:spLocks noGrp="1"/>
          </p:cNvSpPr>
          <p:nvPr>
            <p:ph type="dt" sz="half" idx="10"/>
          </p:nvPr>
        </p:nvSpPr>
        <p:spPr>
          <a:xfrm>
            <a:off x="908050" y="6245225"/>
            <a:ext cx="2060575" cy="476250"/>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3714750" y="6245225"/>
            <a:ext cx="3136900" cy="47625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7515225" y="6245225"/>
            <a:ext cx="2060575" cy="476250"/>
          </a:xfrm>
        </p:spPr>
        <p:txBody>
          <a:bodyPr/>
          <a:lstStyle>
            <a:lvl1pPr>
              <a:defRPr/>
            </a:lvl1pPr>
          </a:lstStyle>
          <a:p>
            <a:pPr>
              <a:defRPr/>
            </a:pPr>
            <a:fld id="{BEAE6823-E3FF-47AF-A347-F354E85858E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D2837F-686C-4D84-A9EA-792393CA9FA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ro-RO"/>
          </a:p>
        </p:txBody>
      </p:sp>
      <p:sp>
        <p:nvSpPr>
          <p:cNvPr id="3" name="Text Placeholder 2"/>
          <p:cNvSpPr>
            <a:spLocks noGrp="1"/>
          </p:cNvSpPr>
          <p:nvPr>
            <p:ph type="body" idx="1"/>
          </p:nvPr>
        </p:nvSpPr>
        <p:spPr>
          <a:xfrm>
            <a:off x="782506" y="2906714"/>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0967E7-8AC2-40E8-98C1-021AFBC6B55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D3E8C34-9BE0-49BC-95A6-BD39A86189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ro-RO"/>
          </a:p>
        </p:txBody>
      </p:sp>
      <p:sp>
        <p:nvSpPr>
          <p:cNvPr id="3" name="Text Placeholder 2"/>
          <p:cNvSpPr>
            <a:spLocks noGrp="1"/>
          </p:cNvSpPr>
          <p:nvPr>
            <p:ph type="body" idx="1"/>
          </p:nvPr>
        </p:nvSpPr>
        <p:spPr>
          <a:xfrm>
            <a:off x="495301"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1"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Text Placeholder 4"/>
          <p:cNvSpPr>
            <a:spLocks noGrp="1"/>
          </p:cNvSpPr>
          <p:nvPr>
            <p:ph type="body" sz="quarter" idx="3"/>
          </p:nvPr>
        </p:nvSpPr>
        <p:spPr>
          <a:xfrm>
            <a:off x="5032111" y="1535113"/>
            <a:ext cx="4378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775D8BA-4E21-4C5A-9EFF-56CA82C807C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81741C0-1560-4A6D-A714-F58ED6A1F5F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19A006A-DCEA-44B3-AC7A-C3C0CCA2074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1" y="273050"/>
            <a:ext cx="3259006" cy="1162050"/>
          </a:xfrm>
        </p:spPr>
        <p:txBody>
          <a:bodyPr anchor="b"/>
          <a:lstStyle>
            <a:lvl1pPr algn="l">
              <a:defRPr sz="2000" b="1"/>
            </a:lvl1pPr>
          </a:lstStyle>
          <a:p>
            <a:r>
              <a:rPr lang="en-US" smtClean="0"/>
              <a:t>Click to edit Master title style</a:t>
            </a:r>
            <a:endParaRPr lang="ro-RO"/>
          </a:p>
        </p:txBody>
      </p:sp>
      <p:sp>
        <p:nvSpPr>
          <p:cNvPr id="3" name="Content Placeholder 2"/>
          <p:cNvSpPr>
            <a:spLocks noGrp="1"/>
          </p:cNvSpPr>
          <p:nvPr>
            <p:ph idx="1"/>
          </p:nvPr>
        </p:nvSpPr>
        <p:spPr>
          <a:xfrm>
            <a:off x="3872972" y="273052"/>
            <a:ext cx="553772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Text Placeholder 3"/>
          <p:cNvSpPr>
            <a:spLocks noGrp="1"/>
          </p:cNvSpPr>
          <p:nvPr>
            <p:ph type="body" sz="half" idx="2"/>
          </p:nvPr>
        </p:nvSpPr>
        <p:spPr>
          <a:xfrm>
            <a:off x="495301"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FDDAE16-1058-4C53-B174-584D7F37603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ro-RO"/>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o-RO" noProof="0" smtClean="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947E3EB-9B52-4FBB-8FE4-F516B8D14B0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6E5FE"/>
        </a:soli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ro-RO" smtClean="0"/>
          </a:p>
        </p:txBody>
      </p:sp>
      <p:sp>
        <p:nvSpPr>
          <p:cNvPr id="6147" name="Text Placeholder 2"/>
          <p:cNvSpPr>
            <a:spLocks noGrp="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smtClean="0"/>
          </a:p>
        </p:txBody>
      </p:sp>
      <p:sp>
        <p:nvSpPr>
          <p:cNvPr id="4" name="Date Placeholder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0CCAF36-1B5A-4641-93B3-B5D8C8EDC91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 id="2147484057" r:id="rId12"/>
    <p:sldLayoutId id="2147484058" r:id="rId13"/>
    <p:sldLayoutId id="2147484059"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jpeg"/><Relationship Id="rId7"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hyperlink" Target="http://www.ipi.ro/"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hyperlink" Target="http://www.ipi.ro/"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jpeg"/><Relationship Id="rId7"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hyperlink" Target="http://www.ipi.ro/"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hyperlink" Target="http://www.ipi.ro/"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jpeg"/><Relationship Id="rId7"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22.jpeg"/><Relationship Id="rId5" Type="http://schemas.openxmlformats.org/officeDocument/2006/relationships/image" Target="../media/image21.jpg"/><Relationship Id="rId4" Type="http://schemas.openxmlformats.org/officeDocument/2006/relationships/hyperlink" Target="http://www.ipi.ro/"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ipi.ro/"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ipi.ro/"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ipi.ro/"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ipi.ro/"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eg"/><Relationship Id="rId4" Type="http://schemas.openxmlformats.org/officeDocument/2006/relationships/hyperlink" Target="http://www.ipi.ro/"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www.ipi.ro/"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ipi.ro/"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hyperlink" Target="http://www.ipi.ro/"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1.jpeg"/><Relationship Id="rId7" Type="http://schemas.openxmlformats.org/officeDocument/2006/relationships/image" Target="../media/image31.jp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30.jpeg"/><Relationship Id="rId5" Type="http://schemas.openxmlformats.org/officeDocument/2006/relationships/image" Target="../media/image29.jpg"/><Relationship Id="rId4" Type="http://schemas.openxmlformats.org/officeDocument/2006/relationships/hyperlink" Target="http://www.ipi.ro/"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www.ipi.ro/"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www.ipi.ro/" TargetMode="External"/><Relationship Id="rId3" Type="http://schemas.openxmlformats.org/officeDocument/2006/relationships/image" Target="../media/image33.jpeg"/><Relationship Id="rId7"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36.jpeg"/><Relationship Id="rId5" Type="http://schemas.openxmlformats.org/officeDocument/2006/relationships/image" Target="../media/image35.jpeg"/><Relationship Id="rId10" Type="http://schemas.openxmlformats.org/officeDocument/2006/relationships/image" Target="../media/image38.jpeg"/><Relationship Id="rId4" Type="http://schemas.openxmlformats.org/officeDocument/2006/relationships/image" Target="../media/image34.jpeg"/><Relationship Id="rId9" Type="http://schemas.openxmlformats.org/officeDocument/2006/relationships/image" Target="../media/image37.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hyperlink" Target="http://www.ipi.ro/"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ipi.ro/"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ipi.ro/"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hyperlink" Target="http://www.ipi.ro/" TargetMode="Externa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hyperlink" Target="http://www.ipi.ro/" TargetMode="Externa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hyperlink" Target="http://www.ipi.ro/" TargetMode="Externa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8.jpeg"/><Relationship Id="rId5" Type="http://schemas.openxmlformats.org/officeDocument/2006/relationships/hyperlink" Target="http://www.ipi.ro/" TargetMode="Externa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742950" y="2130425"/>
            <a:ext cx="8420100" cy="1470025"/>
          </a:xfrm>
        </p:spPr>
        <p:txBody>
          <a:bodyPr rtlCol="0">
            <a:noAutofit/>
          </a:bodyPr>
          <a:lstStyle/>
          <a:p>
            <a:pPr eaLnBrk="1" fontAlgn="auto" hangingPunct="1">
              <a:spcAft>
                <a:spcPts val="0"/>
              </a:spcAft>
              <a:defRPr/>
            </a:pPr>
            <a:r>
              <a:rPr lang="ro-RO" sz="6000" b="1" dirty="0"/>
              <a:t>FUNDAŢIA </a:t>
            </a:r>
            <a:br>
              <a:rPr lang="ro-RO" sz="6000" b="1" dirty="0"/>
            </a:br>
            <a:r>
              <a:rPr lang="ro-RO" sz="6000" b="1" dirty="0"/>
              <a:t>INIMĂ PENTRU INIMĂ</a:t>
            </a:r>
            <a:endParaRPr lang="en-US" sz="6000" b="1" dirty="0"/>
          </a:p>
        </p:txBody>
      </p:sp>
      <p:sp>
        <p:nvSpPr>
          <p:cNvPr id="12291" name="Rectangle 3"/>
          <p:cNvSpPr>
            <a:spLocks noGrp="1" noChangeArrowheads="1"/>
          </p:cNvSpPr>
          <p:nvPr>
            <p:ph type="subTitle" idx="1"/>
          </p:nvPr>
        </p:nvSpPr>
        <p:spPr/>
        <p:txBody>
          <a:bodyPr/>
          <a:lstStyle/>
          <a:p>
            <a:pPr eaLnBrk="1" hangingPunct="1"/>
            <a:r>
              <a:rPr lang="ro-RO" b="1" i="1" dirty="0" smtClean="0">
                <a:solidFill>
                  <a:schemeClr val="tx1"/>
                </a:solidFill>
              </a:rPr>
              <a:t>Organizaţie nonguvernamentală în domeniul serviciilor sociale</a:t>
            </a:r>
            <a:endParaRPr lang="en-US" b="1" i="1" dirty="0" smtClean="0">
              <a:solidFill>
                <a:schemeClr val="tx1"/>
              </a:solidFill>
            </a:endParaRPr>
          </a:p>
        </p:txBody>
      </p:sp>
      <p:pic>
        <p:nvPicPr>
          <p:cNvPr id="12292" name="Picture 5" descr="sigla ipi"/>
          <p:cNvPicPr>
            <a:picLocks noChangeAspect="1" noChangeArrowheads="1"/>
          </p:cNvPicPr>
          <p:nvPr/>
        </p:nvPicPr>
        <p:blipFill>
          <a:blip r:embed="rId3" cstate="print"/>
          <a:srcRect/>
          <a:stretch>
            <a:fillRect/>
          </a:stretch>
        </p:blipFill>
        <p:spPr bwMode="auto">
          <a:xfrm>
            <a:off x="7605713" y="115888"/>
            <a:ext cx="1982787" cy="1120775"/>
          </a:xfrm>
          <a:prstGeom prst="rect">
            <a:avLst/>
          </a:prstGeom>
          <a:noFill/>
          <a:ln w="9525">
            <a:noFill/>
            <a:miter lim="800000"/>
            <a:headEnd/>
            <a:tailEnd/>
          </a:ln>
        </p:spPr>
      </p:pic>
      <p:sp>
        <p:nvSpPr>
          <p:cNvPr id="12293" name="Text Box 6"/>
          <p:cNvSpPr txBox="1">
            <a:spLocks noChangeArrowheads="1"/>
          </p:cNvSpPr>
          <p:nvPr/>
        </p:nvSpPr>
        <p:spPr bwMode="auto">
          <a:xfrm>
            <a:off x="2378075" y="404813"/>
            <a:ext cx="4837113" cy="954107"/>
          </a:xfrm>
          <a:prstGeom prst="rect">
            <a:avLst/>
          </a:prstGeom>
          <a:noFill/>
          <a:ln w="9525">
            <a:noFill/>
            <a:miter lim="800000"/>
            <a:headEnd/>
            <a:tailEnd/>
          </a:ln>
        </p:spPr>
        <p:txBody>
          <a:bodyPr>
            <a:spAutoFit/>
          </a:bodyPr>
          <a:lstStyle/>
          <a:p>
            <a:pPr algn="ctr">
              <a:spcBef>
                <a:spcPct val="50000"/>
              </a:spcBef>
            </a:pPr>
            <a:r>
              <a:rPr lang="ro-RO" sz="1400" b="1" i="1" dirty="0"/>
              <a:t>FUNDAŢIA INIMĂ PENTRU INIMĂ </a:t>
            </a:r>
          </a:p>
          <a:p>
            <a:pPr algn="ctr">
              <a:spcBef>
                <a:spcPct val="50000"/>
              </a:spcBef>
            </a:pPr>
            <a:r>
              <a:rPr lang="ro-RO" sz="1400" b="1" i="1" dirty="0"/>
              <a:t>RAPORT DE </a:t>
            </a:r>
            <a:r>
              <a:rPr lang="ro-RO" sz="1400" b="1" i="1" dirty="0" smtClean="0"/>
              <a:t>ACTIVITATE</a:t>
            </a:r>
          </a:p>
          <a:p>
            <a:pPr algn="ctr">
              <a:spcBef>
                <a:spcPct val="50000"/>
              </a:spcBef>
            </a:pPr>
            <a:r>
              <a:rPr lang="ro-RO" sz="1400" b="1" i="1" dirty="0" smtClean="0"/>
              <a:t>2016</a:t>
            </a:r>
            <a:endParaRPr lang="en-US" sz="1400" b="1" i="1" dirty="0"/>
          </a:p>
        </p:txBody>
      </p:sp>
      <p:sp>
        <p:nvSpPr>
          <p:cNvPr id="12294" name="Text Box 7"/>
          <p:cNvSpPr txBox="1">
            <a:spLocks noChangeArrowheads="1"/>
          </p:cNvSpPr>
          <p:nvPr/>
        </p:nvSpPr>
        <p:spPr bwMode="auto">
          <a:xfrm>
            <a:off x="661988" y="6453188"/>
            <a:ext cx="8348662" cy="369887"/>
          </a:xfrm>
          <a:prstGeom prst="rect">
            <a:avLst/>
          </a:prstGeom>
          <a:noFill/>
          <a:ln w="9525">
            <a:noFill/>
            <a:miter lim="800000"/>
            <a:headEnd/>
            <a:tailEnd/>
          </a:ln>
        </p:spPr>
        <p:txBody>
          <a:bodyPr>
            <a:spAutoFit/>
          </a:bodyPr>
          <a:lstStyle/>
          <a:p>
            <a:pPr>
              <a:spcBef>
                <a:spcPct val="50000"/>
              </a:spcBef>
            </a:pPr>
            <a:endParaRPr lang="ro-RO" sz="1800"/>
          </a:p>
        </p:txBody>
      </p:sp>
      <p:sp>
        <p:nvSpPr>
          <p:cNvPr id="12295" name="Text Box 8"/>
          <p:cNvSpPr txBox="1">
            <a:spLocks noChangeArrowheads="1"/>
          </p:cNvSpPr>
          <p:nvPr/>
        </p:nvSpPr>
        <p:spPr bwMode="auto">
          <a:xfrm>
            <a:off x="974725" y="6381750"/>
            <a:ext cx="8347075" cy="246063"/>
          </a:xfrm>
          <a:prstGeom prst="rect">
            <a:avLst/>
          </a:prstGeom>
          <a:noFill/>
          <a:ln w="9525">
            <a:noFill/>
            <a:miter lim="800000"/>
            <a:headEnd/>
            <a:tailEnd/>
          </a:ln>
        </p:spPr>
        <p:txBody>
          <a:bodyPr>
            <a:spAutoFit/>
          </a:bodyPr>
          <a:lstStyle/>
          <a:p>
            <a:pPr algn="ctr"/>
            <a:r>
              <a:rPr lang="ro-RO" i="1"/>
              <a:t> </a:t>
            </a:r>
            <a:endParaRPr lang="en-US" i="1"/>
          </a:p>
        </p:txBody>
      </p:sp>
    </p:spTree>
  </p:cSld>
  <p:clrMapOvr>
    <a:masterClrMapping/>
  </p:clrMapOvr>
  <p:transition spd="slow">
    <p:push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sz="quarter"/>
          </p:nvPr>
        </p:nvSpPr>
        <p:spPr>
          <a:xfrm>
            <a:off x="508000" y="1343025"/>
            <a:ext cx="8915400" cy="285750"/>
          </a:xfrm>
        </p:spPr>
        <p:txBody>
          <a:bodyPr rtlCol="0">
            <a:normAutofit fontScale="90000"/>
          </a:bodyPr>
          <a:lstStyle/>
          <a:p>
            <a:pPr eaLnBrk="1" fontAlgn="auto" hangingPunct="1">
              <a:spcAft>
                <a:spcPts val="0"/>
              </a:spcAft>
              <a:defRPr/>
            </a:pPr>
            <a:r>
              <a:rPr lang="ro-RO" sz="1800" b="1" i="1" smtClean="0"/>
              <a:t>Centrul de Socializare Goranu, Râmnicu Vâlcea</a:t>
            </a:r>
            <a:endParaRPr lang="en-US" sz="1800" b="1" i="1" smtClean="0"/>
          </a:p>
        </p:txBody>
      </p:sp>
      <p:pic>
        <p:nvPicPr>
          <p:cNvPr id="21511" name="Picture 4" descr="sigla ipi"/>
          <p:cNvPicPr>
            <a:picLocks noChangeAspect="1" noChangeArrowheads="1"/>
          </p:cNvPicPr>
          <p:nvPr/>
        </p:nvPicPr>
        <p:blipFill>
          <a:blip r:embed="rId3" cstate="print"/>
          <a:srcRect/>
          <a:stretch>
            <a:fillRect/>
          </a:stretch>
        </p:blipFill>
        <p:spPr bwMode="auto">
          <a:xfrm>
            <a:off x="7605713" y="115888"/>
            <a:ext cx="1982787" cy="1120775"/>
          </a:xfrm>
          <a:prstGeom prst="rect">
            <a:avLst/>
          </a:prstGeom>
          <a:noFill/>
          <a:ln w="9525">
            <a:noFill/>
            <a:miter lim="800000"/>
            <a:headEnd/>
            <a:tailEnd/>
          </a:ln>
        </p:spPr>
      </p:pic>
      <p:sp>
        <p:nvSpPr>
          <p:cNvPr id="21512" name="Text Box 5"/>
          <p:cNvSpPr txBox="1">
            <a:spLocks noChangeArrowheads="1"/>
          </p:cNvSpPr>
          <p:nvPr/>
        </p:nvSpPr>
        <p:spPr bwMode="auto">
          <a:xfrm>
            <a:off x="2378075" y="404813"/>
            <a:ext cx="4837113" cy="954107"/>
          </a:xfrm>
          <a:prstGeom prst="rect">
            <a:avLst/>
          </a:prstGeom>
          <a:noFill/>
          <a:ln w="9525">
            <a:noFill/>
            <a:miter lim="800000"/>
            <a:headEnd/>
            <a:tailEnd/>
          </a:ln>
        </p:spPr>
        <p:txBody>
          <a:bodyPr>
            <a:spAutoFit/>
          </a:bodyPr>
          <a:lstStyle/>
          <a:p>
            <a:pPr algn="ctr" eaLnBrk="0" hangingPunct="0"/>
            <a:r>
              <a:rPr lang="ro-RO" sz="1400" b="1" i="1" dirty="0"/>
              <a:t>FUNDAŢIA INIMĂ PENTRU INIMĂ </a:t>
            </a:r>
          </a:p>
          <a:p>
            <a:pPr algn="ctr" eaLnBrk="0" hangingPunct="0"/>
            <a:r>
              <a:rPr lang="ro-RO" sz="1400" b="1" i="1" dirty="0"/>
              <a:t>RAPORT DE ACTIVITATE </a:t>
            </a:r>
            <a:endParaRPr lang="ro-RO" sz="1400" b="1" i="1" dirty="0" smtClean="0"/>
          </a:p>
          <a:p>
            <a:pPr algn="ctr" eaLnBrk="0" hangingPunct="0"/>
            <a:r>
              <a:rPr lang="ro-RO" sz="1400" b="1" i="1" dirty="0" smtClean="0"/>
              <a:t>2016</a:t>
            </a:r>
            <a:endParaRPr lang="en-US" sz="1400" b="1" i="1" dirty="0" smtClean="0"/>
          </a:p>
          <a:p>
            <a:pPr algn="ctr" eaLnBrk="0" hangingPunct="0"/>
            <a:endParaRPr lang="en-US" sz="1400" b="1" i="1" dirty="0"/>
          </a:p>
        </p:txBody>
      </p:sp>
      <p:sp>
        <p:nvSpPr>
          <p:cNvPr id="21513" name="Text Box 6"/>
          <p:cNvSpPr txBox="1">
            <a:spLocks noChangeArrowheads="1"/>
          </p:cNvSpPr>
          <p:nvPr/>
        </p:nvSpPr>
        <p:spPr bwMode="auto">
          <a:xfrm>
            <a:off x="661988" y="6453188"/>
            <a:ext cx="8348662" cy="369887"/>
          </a:xfrm>
          <a:prstGeom prst="rect">
            <a:avLst/>
          </a:prstGeom>
          <a:noFill/>
          <a:ln w="9525">
            <a:noFill/>
            <a:miter lim="800000"/>
            <a:headEnd/>
            <a:tailEnd/>
          </a:ln>
        </p:spPr>
        <p:txBody>
          <a:bodyPr>
            <a:spAutoFit/>
          </a:bodyPr>
          <a:lstStyle/>
          <a:p>
            <a:pPr>
              <a:spcBef>
                <a:spcPct val="50000"/>
              </a:spcBef>
            </a:pPr>
            <a:endParaRPr lang="ro-RO" sz="1800"/>
          </a:p>
        </p:txBody>
      </p:sp>
      <p:sp>
        <p:nvSpPr>
          <p:cNvPr id="21514" name="Text Box 7"/>
          <p:cNvSpPr txBox="1">
            <a:spLocks noChangeArrowheads="1"/>
          </p:cNvSpPr>
          <p:nvPr/>
        </p:nvSpPr>
        <p:spPr bwMode="auto">
          <a:xfrm>
            <a:off x="974725" y="6381750"/>
            <a:ext cx="8347075" cy="276225"/>
          </a:xfrm>
          <a:prstGeom prst="rect">
            <a:avLst/>
          </a:prstGeom>
          <a:noFill/>
          <a:ln w="9525">
            <a:noFill/>
            <a:miter lim="800000"/>
            <a:headEnd/>
            <a:tailEnd/>
          </a:ln>
        </p:spPr>
        <p:txBody>
          <a:bodyPr>
            <a:spAutoFit/>
          </a:bodyPr>
          <a:lstStyle/>
          <a:p>
            <a:pPr algn="ctr"/>
            <a:r>
              <a:rPr lang="ro-RO" sz="1200" b="1" i="1">
                <a:hlinkClick r:id="rId4"/>
              </a:rPr>
              <a:t>www.ipi.ro</a:t>
            </a:r>
            <a:r>
              <a:rPr lang="ro-RO" sz="1200"/>
              <a:t> </a:t>
            </a:r>
            <a:endParaRPr lang="en-US" sz="1200"/>
          </a:p>
        </p:txBody>
      </p:sp>
      <p:pic>
        <p:nvPicPr>
          <p:cNvPr id="13" name="Content Placeholder 9"/>
          <p:cNvPicPr>
            <a:picLocks noGrp="1" noChangeAspect="1"/>
          </p:cNvPicPr>
          <p:nvPr>
            <p:ph sz="quarter" idx="1"/>
          </p:nvPr>
        </p:nvPicPr>
        <p:blipFill>
          <a:blip r:embed="rId5" cstate="print">
            <a:extLst>
              <a:ext uri="{28A0092B-C50C-407E-A947-70E740481C1C}">
                <a14:useLocalDpi xmlns:a14="http://schemas.microsoft.com/office/drawing/2010/main" val="0"/>
              </a:ext>
            </a:extLst>
          </a:blip>
          <a:stretch>
            <a:fillRect/>
          </a:stretch>
        </p:blipFill>
        <p:spPr>
          <a:xfrm>
            <a:off x="1403648" y="1700808"/>
            <a:ext cx="2692400" cy="20193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5" name="Picture 2" descr="C:\Users\Flo\Desktop\film\Unknown Person\10847818_848868051831589_942430667332251288_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03020" y="1700808"/>
            <a:ext cx="3024336" cy="203197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7" name="Content Placeholder 11"/>
          <p:cNvPicPr>
            <a:picLocks noGrp="1" noChangeAspect="1"/>
          </p:cNvPicPr>
          <p:nvPr>
            <p:ph sz="quarter" idx="3"/>
          </p:nvPr>
        </p:nvPicPr>
        <p:blipFill>
          <a:blip r:embed="rId7" cstate="print">
            <a:extLst>
              <a:ext uri="{28A0092B-C50C-407E-A947-70E740481C1C}">
                <a14:useLocalDpi xmlns:a14="http://schemas.microsoft.com/office/drawing/2010/main" val="0"/>
              </a:ext>
            </a:extLst>
          </a:blip>
          <a:stretch>
            <a:fillRect/>
          </a:stretch>
        </p:blipFill>
        <p:spPr>
          <a:xfrm>
            <a:off x="1475656" y="4149080"/>
            <a:ext cx="2692400" cy="20193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9" name="Content Placeholder 5"/>
          <p:cNvPicPr>
            <a:picLocks noGrp="1" noChangeAspect="1"/>
          </p:cNvPicPr>
          <p:nvPr>
            <p:ph sz="quarter" idx="4"/>
          </p:nvPr>
        </p:nvPicPr>
        <p:blipFill>
          <a:blip r:embed="rId8" cstate="print">
            <a:extLst>
              <a:ext uri="{28A0092B-C50C-407E-A947-70E740481C1C}">
                <a14:useLocalDpi xmlns:a14="http://schemas.microsoft.com/office/drawing/2010/main" val="0"/>
              </a:ext>
            </a:extLst>
          </a:blip>
          <a:stretch>
            <a:fillRect/>
          </a:stretch>
        </p:blipFill>
        <p:spPr>
          <a:xfrm>
            <a:off x="5313363" y="4149080"/>
            <a:ext cx="2692400" cy="20193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slow">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a:xfrm>
            <a:off x="2166938" y="1071563"/>
            <a:ext cx="5641975" cy="361950"/>
          </a:xfrm>
        </p:spPr>
        <p:txBody>
          <a:bodyPr rtlCol="0">
            <a:normAutofit fontScale="90000"/>
          </a:bodyPr>
          <a:lstStyle/>
          <a:p>
            <a:pPr eaLnBrk="1" fontAlgn="auto" hangingPunct="1">
              <a:spcAft>
                <a:spcPts val="0"/>
              </a:spcAft>
              <a:defRPr/>
            </a:pPr>
            <a:r>
              <a:rPr lang="ro-RO" sz="1800" b="1" i="1" dirty="0" smtClean="0"/>
              <a:t>Proiecte actuale ale Fundaţiei Inimă pentru Inimă</a:t>
            </a:r>
            <a:endParaRPr lang="en-US" sz="1800" b="1" i="1" dirty="0" smtClean="0"/>
          </a:p>
        </p:txBody>
      </p:sp>
      <p:sp>
        <p:nvSpPr>
          <p:cNvPr id="22531" name="Rectangle 3"/>
          <p:cNvSpPr>
            <a:spLocks noGrp="1" noRot="1" noChangeArrowheads="1"/>
          </p:cNvSpPr>
          <p:nvPr>
            <p:ph type="body" sz="half" idx="1"/>
          </p:nvPr>
        </p:nvSpPr>
        <p:spPr>
          <a:xfrm>
            <a:off x="428625" y="1428750"/>
            <a:ext cx="4367213" cy="5429250"/>
          </a:xfrm>
        </p:spPr>
        <p:txBody>
          <a:bodyPr/>
          <a:lstStyle/>
          <a:p>
            <a:pPr eaLnBrk="1" hangingPunct="1">
              <a:lnSpc>
                <a:spcPct val="80000"/>
              </a:lnSpc>
              <a:buFont typeface="Wingdings" pitchFamily="2" charset="2"/>
              <a:buNone/>
            </a:pPr>
            <a:r>
              <a:rPr lang="ro-RO" sz="1600" b="1" i="1" u="sng" dirty="0" smtClean="0"/>
              <a:t>Centrul de Socializare Copăcelu, </a:t>
            </a:r>
          </a:p>
          <a:p>
            <a:pPr eaLnBrk="1" hangingPunct="1">
              <a:lnSpc>
                <a:spcPct val="80000"/>
              </a:lnSpc>
              <a:buFont typeface="Wingdings" pitchFamily="2" charset="2"/>
              <a:buNone/>
            </a:pPr>
            <a:r>
              <a:rPr lang="ro-RO" sz="1600" b="1" i="1" u="sng" dirty="0" smtClean="0"/>
              <a:t>Râmnicu Vâlcea – fiecare copil are dreptul la o familie</a:t>
            </a:r>
          </a:p>
          <a:p>
            <a:pPr eaLnBrk="1" hangingPunct="1">
              <a:lnSpc>
                <a:spcPct val="80000"/>
              </a:lnSpc>
              <a:buFont typeface="Wingdings" pitchFamily="2" charset="2"/>
              <a:buNone/>
            </a:pPr>
            <a:endParaRPr lang="ro-RO" sz="1600" b="1" i="1" u="sng" dirty="0" smtClean="0"/>
          </a:p>
          <a:p>
            <a:pPr>
              <a:buNone/>
            </a:pPr>
            <a:r>
              <a:rPr lang="ro-RO" sz="1200" dirty="0" smtClean="0"/>
              <a:t>	</a:t>
            </a:r>
            <a:r>
              <a:rPr lang="it-IT" sz="1200" b="1" i="1" dirty="0" smtClean="0"/>
              <a:t>Grupul tinta </a:t>
            </a:r>
            <a:r>
              <a:rPr lang="it-IT" sz="1200" b="1" dirty="0" smtClean="0"/>
              <a:t>este constituit de </a:t>
            </a:r>
            <a:r>
              <a:rPr lang="ro-RO" sz="1200" b="1" dirty="0" smtClean="0"/>
              <a:t>copii</a:t>
            </a:r>
            <a:r>
              <a:rPr lang="it-IT" sz="1200" b="1" dirty="0" smtClean="0"/>
              <a:t> cu varste cuprinse intre </a:t>
            </a:r>
            <a:r>
              <a:rPr lang="ro-RO" sz="1200" b="1" dirty="0" smtClean="0"/>
              <a:t>5 -10</a:t>
            </a:r>
            <a:r>
              <a:rPr lang="it-IT" sz="1200" b="1" dirty="0" smtClean="0"/>
              <a:t> ani. Centrul de Socializare Copacelu are o capacitate de 10 locuri.</a:t>
            </a:r>
            <a:r>
              <a:rPr lang="ro-RO" sz="1200" b="1" dirty="0" smtClean="0"/>
              <a:t> </a:t>
            </a:r>
            <a:r>
              <a:rPr lang="ro-RO" sz="1200" b="1" i="1" dirty="0" smtClean="0"/>
              <a:t>Proiectul</a:t>
            </a:r>
            <a:r>
              <a:rPr lang="ro-RO" sz="1200" b="1" dirty="0" smtClean="0"/>
              <a:t> promoveaza dreptul la o educatie diferentiata, creand cadrul tehnico-logistic  pentru formarea copiilor., educare și îngrijirea copiilor. </a:t>
            </a:r>
            <a:r>
              <a:rPr lang="ro-RO" sz="1200" dirty="0" smtClean="0"/>
              <a:t>Functiile esentiale pe care le îndeplineste în vederea integrării familiale sunt:evaluarea, pregatirea, sprijinirea si monitorizarea copilului si familiei pentru realizarea eficienta a procesului de reintegrare/integrare. Acest program include componenta rezidentiala organizata in cadrul casutei de tip familial – Centrul de Socializare Copacelu, unde copii vor fi gazduiti pe parcursul perioadei de tranzit de la asistentul maternal catre familia de integrare/reintegrare. Pe parcursul perioadei de tranzit va fi inlocuita masura de plasament de la asistentul maternal la Fundatia Inima pentru Inima, Centrul de Socializare Copacelu, Ramnicu Valcea urmand ca reintegrarea sa fie facuta din cadrul organizatiei. Este de recomandat ca perioada de tranzit in cadrul componentei rezidentiale sa fie de sase luni, maxim un an de zile. </a:t>
            </a:r>
            <a:endParaRPr lang="ro-RO" sz="1200" dirty="0"/>
          </a:p>
        </p:txBody>
      </p:sp>
      <p:pic>
        <p:nvPicPr>
          <p:cNvPr id="22534" name="Picture 6" descr="sigla ipi"/>
          <p:cNvPicPr>
            <a:picLocks noChangeAspect="1" noChangeArrowheads="1"/>
          </p:cNvPicPr>
          <p:nvPr/>
        </p:nvPicPr>
        <p:blipFill>
          <a:blip r:embed="rId3" cstate="print"/>
          <a:srcRect/>
          <a:stretch>
            <a:fillRect/>
          </a:stretch>
        </p:blipFill>
        <p:spPr bwMode="auto">
          <a:xfrm>
            <a:off x="7605713" y="115888"/>
            <a:ext cx="1982787" cy="1120775"/>
          </a:xfrm>
          <a:prstGeom prst="rect">
            <a:avLst/>
          </a:prstGeom>
          <a:noFill/>
          <a:ln w="9525">
            <a:noFill/>
            <a:miter lim="800000"/>
            <a:headEnd/>
            <a:tailEnd/>
          </a:ln>
        </p:spPr>
      </p:pic>
      <p:sp>
        <p:nvSpPr>
          <p:cNvPr id="22535" name="Text Box 7"/>
          <p:cNvSpPr txBox="1">
            <a:spLocks noChangeArrowheads="1"/>
          </p:cNvSpPr>
          <p:nvPr/>
        </p:nvSpPr>
        <p:spPr bwMode="auto">
          <a:xfrm>
            <a:off x="2378075" y="404813"/>
            <a:ext cx="4837113" cy="954107"/>
          </a:xfrm>
          <a:prstGeom prst="rect">
            <a:avLst/>
          </a:prstGeom>
          <a:noFill/>
          <a:ln w="9525">
            <a:noFill/>
            <a:miter lim="800000"/>
            <a:headEnd/>
            <a:tailEnd/>
          </a:ln>
        </p:spPr>
        <p:txBody>
          <a:bodyPr>
            <a:spAutoFit/>
          </a:bodyPr>
          <a:lstStyle/>
          <a:p>
            <a:pPr algn="ctr" eaLnBrk="0" hangingPunct="0"/>
            <a:r>
              <a:rPr lang="ro-RO" sz="1400" b="1" i="1" dirty="0"/>
              <a:t>FUNDAŢIA INIMĂ PENTRU INIMĂ </a:t>
            </a:r>
          </a:p>
          <a:p>
            <a:pPr algn="ctr" eaLnBrk="0" hangingPunct="0"/>
            <a:r>
              <a:rPr lang="ro-RO" sz="1400" b="1" i="1" dirty="0"/>
              <a:t>RAPORT DE ACTIVITATE </a:t>
            </a:r>
            <a:endParaRPr lang="ro-RO" sz="1400" b="1" i="1" dirty="0" smtClean="0"/>
          </a:p>
          <a:p>
            <a:pPr algn="ctr" eaLnBrk="0" hangingPunct="0"/>
            <a:r>
              <a:rPr lang="ro-RO" sz="1400" b="1" i="1" dirty="0" smtClean="0"/>
              <a:t>201</a:t>
            </a:r>
            <a:r>
              <a:rPr lang="ro-RO" sz="1400" b="1" i="1" dirty="0"/>
              <a:t>6</a:t>
            </a:r>
            <a:endParaRPr lang="en-US" sz="1400" b="1" i="1" dirty="0" smtClean="0"/>
          </a:p>
          <a:p>
            <a:pPr algn="ctr" eaLnBrk="0" hangingPunct="0"/>
            <a:endParaRPr lang="en-US" sz="1400" b="1" i="1" dirty="0"/>
          </a:p>
        </p:txBody>
      </p:sp>
      <p:sp>
        <p:nvSpPr>
          <p:cNvPr id="22536" name="Text Box 8"/>
          <p:cNvSpPr txBox="1">
            <a:spLocks noChangeArrowheads="1"/>
          </p:cNvSpPr>
          <p:nvPr/>
        </p:nvSpPr>
        <p:spPr bwMode="auto">
          <a:xfrm>
            <a:off x="661988" y="6453188"/>
            <a:ext cx="8348662" cy="369887"/>
          </a:xfrm>
          <a:prstGeom prst="rect">
            <a:avLst/>
          </a:prstGeom>
          <a:noFill/>
          <a:ln w="9525">
            <a:noFill/>
            <a:miter lim="800000"/>
            <a:headEnd/>
            <a:tailEnd/>
          </a:ln>
        </p:spPr>
        <p:txBody>
          <a:bodyPr>
            <a:spAutoFit/>
          </a:bodyPr>
          <a:lstStyle/>
          <a:p>
            <a:pPr>
              <a:spcBef>
                <a:spcPct val="50000"/>
              </a:spcBef>
            </a:pPr>
            <a:endParaRPr lang="ro-RO" sz="1800"/>
          </a:p>
        </p:txBody>
      </p:sp>
      <p:sp>
        <p:nvSpPr>
          <p:cNvPr id="22537" name="Text Box 9"/>
          <p:cNvSpPr txBox="1">
            <a:spLocks noChangeArrowheads="1"/>
          </p:cNvSpPr>
          <p:nvPr/>
        </p:nvSpPr>
        <p:spPr bwMode="auto">
          <a:xfrm>
            <a:off x="974725" y="6583363"/>
            <a:ext cx="8347075" cy="276225"/>
          </a:xfrm>
          <a:prstGeom prst="rect">
            <a:avLst/>
          </a:prstGeom>
          <a:noFill/>
          <a:ln w="9525">
            <a:noFill/>
            <a:miter lim="800000"/>
            <a:headEnd/>
            <a:tailEnd/>
          </a:ln>
        </p:spPr>
        <p:txBody>
          <a:bodyPr>
            <a:spAutoFit/>
          </a:bodyPr>
          <a:lstStyle/>
          <a:p>
            <a:pPr algn="ctr"/>
            <a:r>
              <a:rPr lang="ro-RO" sz="1200" b="1" i="1">
                <a:hlinkClick r:id="rId4"/>
              </a:rPr>
              <a:t>www.ipi.ro</a:t>
            </a:r>
            <a:r>
              <a:rPr lang="ro-RO" sz="1200"/>
              <a:t> </a:t>
            </a:r>
            <a:endParaRPr lang="en-US" sz="1200"/>
          </a:p>
        </p:txBody>
      </p:sp>
      <p:pic>
        <p:nvPicPr>
          <p:cNvPr id="11" name="Picture 13" descr="Centrul Rezidential Copacelu 21"/>
          <p:cNvPicPr>
            <a:picLocks noGrp="1" noChangeAspect="1" noChangeArrowheads="1"/>
          </p:cNvPicPr>
          <p:nvPr>
            <p:ph sz="quarter" idx="2"/>
          </p:nvPr>
        </p:nvPicPr>
        <p:blipFill>
          <a:blip r:embed="rId5" cstate="print"/>
          <a:srcRect/>
          <a:stretch>
            <a:fillRect/>
          </a:stretch>
        </p:blipFill>
        <p:spPr>
          <a:xfrm>
            <a:off x="5084763" y="1905000"/>
            <a:ext cx="3375025" cy="1901825"/>
          </a:xfrm>
          <a:prstGeom prst="rect">
            <a:avLst/>
          </a:prstGeom>
          <a:ln>
            <a:noFill/>
          </a:ln>
          <a:effectLst>
            <a:softEdge rad="112500"/>
          </a:effectLst>
        </p:spPr>
      </p:pic>
      <p:pic>
        <p:nvPicPr>
          <p:cNvPr id="13" name="Content Placeholder 2"/>
          <p:cNvPicPr>
            <a:picLocks noGrp="1" noChangeAspect="1"/>
          </p:cNvPicPr>
          <p:nvPr>
            <p:ph sz="quarter" idx="3"/>
          </p:nvPr>
        </p:nvPicPr>
        <p:blipFill>
          <a:blip r:embed="rId6" cstate="print">
            <a:extLst>
              <a:ext uri="{28A0092B-C50C-407E-A947-70E740481C1C}">
                <a14:useLocalDpi xmlns:a14="http://schemas.microsoft.com/office/drawing/2010/main" val="0"/>
              </a:ext>
            </a:extLst>
          </a:blip>
          <a:stretch>
            <a:fillRect/>
          </a:stretch>
        </p:blipFill>
        <p:spPr>
          <a:xfrm>
            <a:off x="5940151" y="3356992"/>
            <a:ext cx="1994967" cy="3318034"/>
          </a:xfrm>
          <a:effectLst>
            <a:innerShdw blurRad="63500" dist="50800" dir="18900000">
              <a:prstClr val="black">
                <a:alpha val="50000"/>
              </a:prstClr>
            </a:innerShdw>
          </a:effectLst>
          <a:scene3d>
            <a:camera prst="perspectiveContrastingLeftFacing"/>
            <a:lightRig rig="threePt" dir="t"/>
          </a:scene3d>
        </p:spPr>
      </p:pic>
    </p:spTree>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sz="quarter"/>
          </p:nvPr>
        </p:nvSpPr>
        <p:spPr>
          <a:xfrm>
            <a:off x="508000" y="1343025"/>
            <a:ext cx="8915400" cy="285750"/>
          </a:xfrm>
        </p:spPr>
        <p:txBody>
          <a:bodyPr rtlCol="0">
            <a:normAutofit fontScale="90000"/>
          </a:bodyPr>
          <a:lstStyle/>
          <a:p>
            <a:pPr eaLnBrk="1" fontAlgn="auto" hangingPunct="1">
              <a:spcAft>
                <a:spcPts val="0"/>
              </a:spcAft>
              <a:defRPr/>
            </a:pPr>
            <a:r>
              <a:rPr lang="ro-RO" sz="1800" b="1" i="1" smtClean="0"/>
              <a:t>Centrul de Socializare Copăcelu, Râmnicu Vâlcea</a:t>
            </a:r>
            <a:endParaRPr lang="en-US" sz="1800" b="1" i="1" smtClean="0"/>
          </a:p>
        </p:txBody>
      </p:sp>
      <p:pic>
        <p:nvPicPr>
          <p:cNvPr id="23559" name="Picture 4" descr="sigla ipi"/>
          <p:cNvPicPr>
            <a:picLocks noChangeAspect="1" noChangeArrowheads="1"/>
          </p:cNvPicPr>
          <p:nvPr/>
        </p:nvPicPr>
        <p:blipFill>
          <a:blip r:embed="rId3" cstate="print"/>
          <a:srcRect/>
          <a:stretch>
            <a:fillRect/>
          </a:stretch>
        </p:blipFill>
        <p:spPr bwMode="auto">
          <a:xfrm>
            <a:off x="7605713" y="115888"/>
            <a:ext cx="1982787" cy="1120775"/>
          </a:xfrm>
          <a:prstGeom prst="rect">
            <a:avLst/>
          </a:prstGeom>
          <a:noFill/>
          <a:ln w="9525">
            <a:noFill/>
            <a:miter lim="800000"/>
            <a:headEnd/>
            <a:tailEnd/>
          </a:ln>
        </p:spPr>
      </p:pic>
      <p:sp>
        <p:nvSpPr>
          <p:cNvPr id="23560" name="Text Box 5"/>
          <p:cNvSpPr txBox="1">
            <a:spLocks noChangeArrowheads="1"/>
          </p:cNvSpPr>
          <p:nvPr/>
        </p:nvSpPr>
        <p:spPr bwMode="auto">
          <a:xfrm>
            <a:off x="2378075" y="404813"/>
            <a:ext cx="4837113" cy="954107"/>
          </a:xfrm>
          <a:prstGeom prst="rect">
            <a:avLst/>
          </a:prstGeom>
          <a:noFill/>
          <a:ln w="9525">
            <a:noFill/>
            <a:miter lim="800000"/>
            <a:headEnd/>
            <a:tailEnd/>
          </a:ln>
        </p:spPr>
        <p:txBody>
          <a:bodyPr>
            <a:spAutoFit/>
          </a:bodyPr>
          <a:lstStyle/>
          <a:p>
            <a:pPr algn="ctr" eaLnBrk="0" hangingPunct="0"/>
            <a:r>
              <a:rPr lang="ro-RO" sz="1400" b="1" i="1" dirty="0"/>
              <a:t>FUNDAŢIA INIMĂ PENTRU INIMĂ </a:t>
            </a:r>
          </a:p>
          <a:p>
            <a:pPr algn="ctr" eaLnBrk="0" hangingPunct="0"/>
            <a:r>
              <a:rPr lang="ro-RO" sz="1400" b="1" i="1" dirty="0"/>
              <a:t>RAPORT DE ACTIVITATE </a:t>
            </a:r>
            <a:endParaRPr lang="ro-RO" sz="1400" b="1" i="1" dirty="0" smtClean="0"/>
          </a:p>
          <a:p>
            <a:pPr algn="ctr" eaLnBrk="0" hangingPunct="0"/>
            <a:r>
              <a:rPr lang="ro-RO" sz="1400" b="1" i="1" dirty="0" smtClean="0"/>
              <a:t>2016</a:t>
            </a:r>
            <a:endParaRPr lang="en-US" sz="1400" b="1" i="1" dirty="0" smtClean="0"/>
          </a:p>
          <a:p>
            <a:pPr algn="ctr" eaLnBrk="0" hangingPunct="0"/>
            <a:endParaRPr lang="en-US" sz="1400" b="1" i="1" dirty="0"/>
          </a:p>
        </p:txBody>
      </p:sp>
      <p:sp>
        <p:nvSpPr>
          <p:cNvPr id="23561" name="Text Box 6"/>
          <p:cNvSpPr txBox="1">
            <a:spLocks noChangeArrowheads="1"/>
          </p:cNvSpPr>
          <p:nvPr/>
        </p:nvSpPr>
        <p:spPr bwMode="auto">
          <a:xfrm>
            <a:off x="661988" y="6453188"/>
            <a:ext cx="8348662" cy="369887"/>
          </a:xfrm>
          <a:prstGeom prst="rect">
            <a:avLst/>
          </a:prstGeom>
          <a:noFill/>
          <a:ln w="9525">
            <a:noFill/>
            <a:miter lim="800000"/>
            <a:headEnd/>
            <a:tailEnd/>
          </a:ln>
        </p:spPr>
        <p:txBody>
          <a:bodyPr>
            <a:spAutoFit/>
          </a:bodyPr>
          <a:lstStyle/>
          <a:p>
            <a:pPr>
              <a:spcBef>
                <a:spcPct val="50000"/>
              </a:spcBef>
            </a:pPr>
            <a:endParaRPr lang="ro-RO" sz="1800"/>
          </a:p>
        </p:txBody>
      </p:sp>
      <p:sp>
        <p:nvSpPr>
          <p:cNvPr id="23562" name="Text Box 7"/>
          <p:cNvSpPr txBox="1">
            <a:spLocks noChangeArrowheads="1"/>
          </p:cNvSpPr>
          <p:nvPr/>
        </p:nvSpPr>
        <p:spPr bwMode="auto">
          <a:xfrm>
            <a:off x="974725" y="6381750"/>
            <a:ext cx="8347075" cy="369888"/>
          </a:xfrm>
          <a:prstGeom prst="rect">
            <a:avLst/>
          </a:prstGeom>
          <a:noFill/>
          <a:ln w="9525">
            <a:noFill/>
            <a:miter lim="800000"/>
            <a:headEnd/>
            <a:tailEnd/>
          </a:ln>
        </p:spPr>
        <p:txBody>
          <a:bodyPr>
            <a:spAutoFit/>
          </a:bodyPr>
          <a:lstStyle/>
          <a:p>
            <a:pPr algn="ctr"/>
            <a:r>
              <a:rPr lang="ro-RO" sz="1200" b="1" i="1">
                <a:hlinkClick r:id="rId4"/>
              </a:rPr>
              <a:t>www.ipi.ro</a:t>
            </a:r>
            <a:r>
              <a:rPr lang="ro-RO" sz="1800"/>
              <a:t> </a:t>
            </a:r>
            <a:endParaRPr lang="en-US" sz="1800"/>
          </a:p>
        </p:txBody>
      </p:sp>
      <p:pic>
        <p:nvPicPr>
          <p:cNvPr id="16" name="Content Placeholder 8"/>
          <p:cNvPicPr>
            <a:picLocks noGrp="1" noChangeAspect="1"/>
          </p:cNvPicPr>
          <p:nvPr>
            <p:ph sz="quarter" idx="4"/>
          </p:nvPr>
        </p:nvPicPr>
        <p:blipFill>
          <a:blip r:embed="rId5" cstate="print">
            <a:extLst>
              <a:ext uri="{28A0092B-C50C-407E-A947-70E740481C1C}">
                <a14:useLocalDpi xmlns:a14="http://schemas.microsoft.com/office/drawing/2010/main" val="0"/>
              </a:ext>
            </a:extLst>
          </a:blip>
          <a:stretch>
            <a:fillRect/>
          </a:stretch>
        </p:blipFill>
        <p:spPr>
          <a:xfrm>
            <a:off x="5535612" y="4076700"/>
            <a:ext cx="2692400" cy="20193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7" name="Content Placeholder 5"/>
          <p:cNvPicPr>
            <a:picLocks noGrp="1" noChangeAspect="1"/>
          </p:cNvPicPr>
          <p:nvPr>
            <p:ph sz="quarter" idx="1"/>
          </p:nvPr>
        </p:nvPicPr>
        <p:blipFill>
          <a:blip r:embed="rId6" cstate="print">
            <a:extLst>
              <a:ext uri="{28A0092B-C50C-407E-A947-70E740481C1C}">
                <a14:useLocalDpi xmlns:a14="http://schemas.microsoft.com/office/drawing/2010/main" val="0"/>
              </a:ext>
            </a:extLst>
          </a:blip>
          <a:stretch>
            <a:fillRect/>
          </a:stretch>
        </p:blipFill>
        <p:spPr>
          <a:xfrm>
            <a:off x="1187624" y="1772816"/>
            <a:ext cx="3028950" cy="20193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8" name="Content Placeholder 6"/>
          <p:cNvPicPr>
            <a:picLocks noGrp="1" noChangeAspect="1"/>
          </p:cNvPicPr>
          <p:nvPr>
            <p:ph sz="quarter" idx="2"/>
          </p:nvPr>
        </p:nvPicPr>
        <p:blipFill>
          <a:blip r:embed="rId7" cstate="print">
            <a:extLst>
              <a:ext uri="{28A0092B-C50C-407E-A947-70E740481C1C}">
                <a14:useLocalDpi xmlns:a14="http://schemas.microsoft.com/office/drawing/2010/main" val="0"/>
              </a:ext>
            </a:extLst>
          </a:blip>
          <a:stretch>
            <a:fillRect/>
          </a:stretch>
        </p:blipFill>
        <p:spPr>
          <a:xfrm>
            <a:off x="6084168" y="1700808"/>
            <a:ext cx="1514475" cy="20193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9" name="Content Placeholder 7"/>
          <p:cNvPicPr>
            <a:picLocks noGrp="1" noChangeAspect="1"/>
          </p:cNvPicPr>
          <p:nvPr>
            <p:ph sz="quarter" idx="3"/>
          </p:nvPr>
        </p:nvPicPr>
        <p:blipFill>
          <a:blip r:embed="rId8" cstate="print">
            <a:extLst>
              <a:ext uri="{28A0092B-C50C-407E-A947-70E740481C1C}">
                <a14:useLocalDpi xmlns:a14="http://schemas.microsoft.com/office/drawing/2010/main" val="0"/>
              </a:ext>
            </a:extLst>
          </a:blip>
          <a:stretch>
            <a:fillRect/>
          </a:stretch>
        </p:blipFill>
        <p:spPr>
          <a:xfrm>
            <a:off x="2044700" y="4076700"/>
            <a:ext cx="1514475" cy="20193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slow">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a:xfrm>
            <a:off x="1779588" y="1071563"/>
            <a:ext cx="5694362" cy="287337"/>
          </a:xfrm>
        </p:spPr>
        <p:txBody>
          <a:bodyPr rtlCol="0">
            <a:normAutofit fontScale="90000"/>
          </a:bodyPr>
          <a:lstStyle/>
          <a:p>
            <a:pPr eaLnBrk="1" fontAlgn="auto" hangingPunct="1">
              <a:spcAft>
                <a:spcPts val="0"/>
              </a:spcAft>
              <a:defRPr/>
            </a:pPr>
            <a:r>
              <a:rPr lang="ro-RO" sz="1800" b="1" i="1" smtClean="0"/>
              <a:t>Proiecte actuale ale Fundaţiei Inimă pentru Inimă</a:t>
            </a:r>
            <a:endParaRPr lang="en-US" sz="1800" b="1" i="1" smtClean="0"/>
          </a:p>
        </p:txBody>
      </p:sp>
      <p:sp>
        <p:nvSpPr>
          <p:cNvPr id="24581" name="Rectangle 3"/>
          <p:cNvSpPr>
            <a:spLocks noGrp="1" noRot="1" noChangeArrowheads="1"/>
          </p:cNvSpPr>
          <p:nvPr>
            <p:ph type="body" sz="half" idx="3"/>
          </p:nvPr>
        </p:nvSpPr>
        <p:spPr>
          <a:xfrm>
            <a:off x="4565650" y="1500188"/>
            <a:ext cx="5186363" cy="4929187"/>
          </a:xfrm>
        </p:spPr>
        <p:txBody>
          <a:bodyPr/>
          <a:lstStyle/>
          <a:p>
            <a:pPr marL="533400" indent="-533400" eaLnBrk="1" hangingPunct="1">
              <a:buFont typeface="Wingdings" pitchFamily="2" charset="2"/>
              <a:buNone/>
            </a:pPr>
            <a:r>
              <a:rPr lang="ro-RO" sz="1600" b="1" i="1" u="sng" smtClean="0"/>
              <a:t>Apartamente sociale Râmnicu Vâlcea</a:t>
            </a:r>
          </a:p>
          <a:p>
            <a:pPr marL="533400" indent="-533400" algn="just" eaLnBrk="1" hangingPunct="1">
              <a:buFont typeface="Wingdings" pitchFamily="2" charset="2"/>
              <a:buNone/>
            </a:pPr>
            <a:r>
              <a:rPr lang="ro-RO" sz="1000" smtClean="0"/>
              <a:t>	</a:t>
            </a:r>
            <a:r>
              <a:rPr lang="it-IT" sz="1100" b="1" smtClean="0"/>
              <a:t>Proiectul Serviciul de Integrare Socio-Profesionala Ramnicu</a:t>
            </a:r>
            <a:r>
              <a:rPr lang="ro-RO" sz="1100" b="1" smtClean="0"/>
              <a:t> </a:t>
            </a:r>
            <a:r>
              <a:rPr lang="it-IT" sz="1100" b="1" smtClean="0"/>
              <a:t>Valcea</a:t>
            </a:r>
            <a:r>
              <a:rPr lang="ro-RO" sz="1100" b="1" smtClean="0"/>
              <a:t> </a:t>
            </a:r>
            <a:r>
              <a:rPr lang="it-IT" sz="1100" b="1" smtClean="0"/>
              <a:t>are ca scop asigurarea conditiilor necesare pentru o viata independenta a tinerilor. </a:t>
            </a:r>
            <a:r>
              <a:rPr lang="fr-FR" sz="1100" b="1" smtClean="0"/>
              <a:t>Avand in vedere ca toti tineri</a:t>
            </a:r>
            <a:r>
              <a:rPr lang="ro-RO" sz="1100" b="1" smtClean="0"/>
              <a:t>i</a:t>
            </a:r>
            <a:r>
              <a:rPr lang="fr-FR" sz="1100" b="1" smtClean="0"/>
              <a:t> se afla de mai mult timp in cadrul centrelor de socializare , sprijinul acordat acestora refer</a:t>
            </a:r>
            <a:r>
              <a:rPr lang="ro-RO" sz="1100" b="1" smtClean="0"/>
              <a:t>a</a:t>
            </a:r>
            <a:r>
              <a:rPr lang="fr-FR" sz="1100" b="1" smtClean="0"/>
              <a:t> cu precadere la locul de munca si</a:t>
            </a:r>
            <a:r>
              <a:rPr lang="ro-RO" sz="1100" b="1" smtClean="0"/>
              <a:t> </a:t>
            </a:r>
            <a:r>
              <a:rPr lang="fr-FR" sz="1100" b="1" smtClean="0"/>
              <a:t>autoadministrare, premise ale unei vieti autonome. Tinerii  mai </a:t>
            </a:r>
            <a:r>
              <a:rPr lang="ro-RO" sz="1100" b="1" smtClean="0"/>
              <a:t>p</a:t>
            </a:r>
            <a:r>
              <a:rPr lang="fr-FR" sz="1100" b="1" smtClean="0"/>
              <a:t>rim</a:t>
            </a:r>
            <a:r>
              <a:rPr lang="ro-RO" sz="1100" b="1" smtClean="0"/>
              <a:t>esc </a:t>
            </a:r>
            <a:r>
              <a:rPr lang="fr-FR" sz="1100" b="1" smtClean="0"/>
              <a:t>sprjin financiar din parte finantatorilor o perioada limitata, urmand ca dupa aceea sa se administreze singuri. </a:t>
            </a:r>
            <a:r>
              <a:rPr lang="ro-RO" sz="1100" b="1" smtClean="0"/>
              <a:t>Proiectul este finanţat de Asociaţia “Bambini in Romania”.</a:t>
            </a:r>
          </a:p>
          <a:p>
            <a:pPr marL="533400" indent="-533400" algn="just" eaLnBrk="1" hangingPunct="1">
              <a:buFont typeface="Wingdings" pitchFamily="2" charset="2"/>
              <a:buNone/>
            </a:pPr>
            <a:r>
              <a:rPr lang="ro-RO" sz="1100" b="1" smtClean="0"/>
              <a:t>	Tipuri de servicii oferite:</a:t>
            </a:r>
          </a:p>
          <a:p>
            <a:pPr marL="533400" indent="-533400" algn="just" eaLnBrk="1" hangingPunct="1">
              <a:buFont typeface="Wingdings" pitchFamily="2" charset="2"/>
              <a:buNone/>
            </a:pPr>
            <a:r>
              <a:rPr lang="ro-RO" sz="1100" b="1" smtClean="0"/>
              <a:t>	</a:t>
            </a:r>
            <a:r>
              <a:rPr lang="ro-RO" sz="1100" b="1" i="1" smtClean="0"/>
              <a:t>Asistenţă socială</a:t>
            </a:r>
            <a:r>
              <a:rPr lang="ro-RO" sz="1100" b="1" smtClean="0"/>
              <a:t> (intervenţia asistentului social, evaluarea cazului, stabilirea diagnosticului social şi a planului de intervenţie sau spectrul de servicii necesare, de comun acord cu beneficiarul, încheierea contractului de prestare a serviciilor şi de responsabilitate reciprocă, medierea cu actorii şi structurile locale, </a:t>
            </a:r>
          </a:p>
          <a:p>
            <a:pPr marL="533400" indent="-533400" algn="just" eaLnBrk="1" hangingPunct="1">
              <a:buFont typeface="Wingdings" pitchFamily="2" charset="2"/>
              <a:buNone/>
            </a:pPr>
            <a:r>
              <a:rPr lang="ro-RO" sz="1100" b="1" smtClean="0"/>
              <a:t>	</a:t>
            </a:r>
            <a:r>
              <a:rPr lang="ro-RO" sz="1100" b="1" i="1" smtClean="0"/>
              <a:t>Asistenţă psihologică şi psihopedagogică</a:t>
            </a:r>
            <a:r>
              <a:rPr lang="ro-RO" sz="1100" b="1" smtClean="0"/>
              <a:t> (evaluarea psihologică iniţială şi periodică, elaborarea unui plan de intervenţie în funcţie problemele psihologice identificate, învăţarea unor strategii de rezolvare a problemelor, dobândirea unor abilităţi de autocontrol, rezolvarea conflictelor de natură emoţională, consiliere psihosocială şi profesională – individuală şi de grup). </a:t>
            </a:r>
            <a:endParaRPr lang="ro-RO" sz="1100" b="1" i="1" smtClean="0"/>
          </a:p>
          <a:p>
            <a:pPr marL="533400" indent="-533400" algn="just" eaLnBrk="1" hangingPunct="1">
              <a:buFont typeface="Wingdings" pitchFamily="2" charset="2"/>
              <a:buNone/>
            </a:pPr>
            <a:r>
              <a:rPr lang="ro-RO" sz="1100" b="1" i="1" smtClean="0"/>
              <a:t>	Asistenţă profesională</a:t>
            </a:r>
            <a:r>
              <a:rPr lang="ro-RO" sz="1100" b="1" smtClean="0"/>
              <a:t>  asigurata de consilierul de orientare si formare profesională</a:t>
            </a:r>
            <a:endParaRPr lang="ro-RO" sz="1100" b="1" i="1" smtClean="0"/>
          </a:p>
          <a:p>
            <a:pPr marL="533400" indent="-533400" algn="just" eaLnBrk="1" hangingPunct="1">
              <a:buFont typeface="Wingdings" pitchFamily="2" charset="2"/>
              <a:buNone/>
            </a:pPr>
            <a:r>
              <a:rPr lang="ro-RO" sz="1100" b="1" i="1" smtClean="0"/>
              <a:t>	Activitatile</a:t>
            </a:r>
            <a:r>
              <a:rPr lang="ro-RO" sz="1100" b="1" smtClean="0"/>
              <a:t> desfasurate sunt cu precadere cele in domeniul </a:t>
            </a:r>
            <a:r>
              <a:rPr lang="ro-RO" sz="1100" b="1" i="1" smtClean="0"/>
              <a:t>integrarii socio-profesionale,</a:t>
            </a:r>
            <a:r>
              <a:rPr lang="ro-RO" sz="1100" b="1" smtClean="0"/>
              <a:t> mai ales pentru tinerii care sunt deja integrati pe piata muncii acestia sunt susţinuti in  </a:t>
            </a:r>
            <a:r>
              <a:rPr lang="ro-RO" sz="1100" b="1" i="1" smtClean="0"/>
              <a:t>mentinerea locului de munca</a:t>
            </a:r>
            <a:r>
              <a:rPr lang="ro-RO" sz="1100" b="1" smtClean="0"/>
              <a:t>. </a:t>
            </a:r>
          </a:p>
        </p:txBody>
      </p:sp>
      <p:pic>
        <p:nvPicPr>
          <p:cNvPr id="24582" name="Picture 5" descr="sigla ipi"/>
          <p:cNvPicPr>
            <a:picLocks noChangeAspect="1" noChangeArrowheads="1"/>
          </p:cNvPicPr>
          <p:nvPr/>
        </p:nvPicPr>
        <p:blipFill>
          <a:blip r:embed="rId3" cstate="print"/>
          <a:srcRect/>
          <a:stretch>
            <a:fillRect/>
          </a:stretch>
        </p:blipFill>
        <p:spPr bwMode="auto">
          <a:xfrm>
            <a:off x="7605713" y="115888"/>
            <a:ext cx="1982787" cy="1120775"/>
          </a:xfrm>
          <a:prstGeom prst="rect">
            <a:avLst/>
          </a:prstGeom>
          <a:noFill/>
          <a:ln w="9525">
            <a:noFill/>
            <a:miter lim="800000"/>
            <a:headEnd/>
            <a:tailEnd/>
          </a:ln>
        </p:spPr>
      </p:pic>
      <p:sp>
        <p:nvSpPr>
          <p:cNvPr id="24583" name="Text Box 6"/>
          <p:cNvSpPr txBox="1">
            <a:spLocks noChangeArrowheads="1"/>
          </p:cNvSpPr>
          <p:nvPr/>
        </p:nvSpPr>
        <p:spPr bwMode="auto">
          <a:xfrm>
            <a:off x="2378075" y="404813"/>
            <a:ext cx="4837113" cy="954107"/>
          </a:xfrm>
          <a:prstGeom prst="rect">
            <a:avLst/>
          </a:prstGeom>
          <a:noFill/>
          <a:ln w="9525">
            <a:noFill/>
            <a:miter lim="800000"/>
            <a:headEnd/>
            <a:tailEnd/>
          </a:ln>
        </p:spPr>
        <p:txBody>
          <a:bodyPr>
            <a:spAutoFit/>
          </a:bodyPr>
          <a:lstStyle/>
          <a:p>
            <a:pPr algn="ctr" eaLnBrk="0" hangingPunct="0"/>
            <a:r>
              <a:rPr lang="ro-RO" sz="1400" b="1" i="1" dirty="0"/>
              <a:t>FUNDAŢIA INIMĂ PENTRU INIMĂ </a:t>
            </a:r>
          </a:p>
          <a:p>
            <a:pPr algn="ctr" eaLnBrk="0" hangingPunct="0"/>
            <a:r>
              <a:rPr lang="ro-RO" sz="1400" b="1" i="1" dirty="0"/>
              <a:t>RAPORT DE ACTIVITATE </a:t>
            </a:r>
            <a:endParaRPr lang="ro-RO" sz="1400" b="1" i="1" dirty="0" smtClean="0"/>
          </a:p>
          <a:p>
            <a:pPr algn="ctr" eaLnBrk="0" hangingPunct="0"/>
            <a:r>
              <a:rPr lang="ro-RO" sz="1400" b="1" i="1" dirty="0" smtClean="0"/>
              <a:t>201</a:t>
            </a:r>
            <a:r>
              <a:rPr lang="ro-RO" sz="1400" b="1" i="1" dirty="0"/>
              <a:t>6</a:t>
            </a:r>
            <a:endParaRPr lang="en-US" sz="1400" b="1" i="1" dirty="0" smtClean="0"/>
          </a:p>
          <a:p>
            <a:pPr algn="ctr" eaLnBrk="0" hangingPunct="0"/>
            <a:endParaRPr lang="en-US" sz="1400" b="1" i="1" dirty="0"/>
          </a:p>
        </p:txBody>
      </p:sp>
      <p:sp>
        <p:nvSpPr>
          <p:cNvPr id="24584" name="Text Box 7"/>
          <p:cNvSpPr txBox="1">
            <a:spLocks noChangeArrowheads="1"/>
          </p:cNvSpPr>
          <p:nvPr/>
        </p:nvSpPr>
        <p:spPr bwMode="auto">
          <a:xfrm>
            <a:off x="661988" y="6453188"/>
            <a:ext cx="8348662" cy="369887"/>
          </a:xfrm>
          <a:prstGeom prst="rect">
            <a:avLst/>
          </a:prstGeom>
          <a:noFill/>
          <a:ln w="9525">
            <a:noFill/>
            <a:miter lim="800000"/>
            <a:headEnd/>
            <a:tailEnd/>
          </a:ln>
        </p:spPr>
        <p:txBody>
          <a:bodyPr>
            <a:spAutoFit/>
          </a:bodyPr>
          <a:lstStyle/>
          <a:p>
            <a:pPr>
              <a:spcBef>
                <a:spcPct val="50000"/>
              </a:spcBef>
            </a:pPr>
            <a:endParaRPr lang="ro-RO" sz="1800"/>
          </a:p>
        </p:txBody>
      </p:sp>
      <p:sp>
        <p:nvSpPr>
          <p:cNvPr id="24585" name="Text Box 8"/>
          <p:cNvSpPr txBox="1">
            <a:spLocks noChangeArrowheads="1"/>
          </p:cNvSpPr>
          <p:nvPr/>
        </p:nvSpPr>
        <p:spPr bwMode="auto">
          <a:xfrm>
            <a:off x="974725" y="6381750"/>
            <a:ext cx="8347075" cy="276225"/>
          </a:xfrm>
          <a:prstGeom prst="rect">
            <a:avLst/>
          </a:prstGeom>
          <a:noFill/>
          <a:ln w="9525">
            <a:noFill/>
            <a:miter lim="800000"/>
            <a:headEnd/>
            <a:tailEnd/>
          </a:ln>
        </p:spPr>
        <p:txBody>
          <a:bodyPr>
            <a:spAutoFit/>
          </a:bodyPr>
          <a:lstStyle/>
          <a:p>
            <a:pPr algn="ctr"/>
            <a:r>
              <a:rPr lang="ro-RO" sz="1200" b="1" i="1">
                <a:hlinkClick r:id="rId4"/>
              </a:rPr>
              <a:t>www.ipi.ro</a:t>
            </a:r>
            <a:r>
              <a:rPr lang="ro-RO" sz="1200"/>
              <a:t> </a:t>
            </a:r>
            <a:endParaRPr lang="en-US" sz="1200"/>
          </a:p>
        </p:txBody>
      </p:sp>
      <p:pic>
        <p:nvPicPr>
          <p:cNvPr id="11" name="Content Placeholder 4"/>
          <p:cNvPicPr>
            <a:picLocks noGrp="1" noChangeAspect="1"/>
          </p:cNvPicPr>
          <p:nvPr>
            <p:ph sz="quarter" idx="1"/>
          </p:nvPr>
        </p:nvPicPr>
        <p:blipFill>
          <a:blip r:embed="rId5" cstate="print">
            <a:extLst>
              <a:ext uri="{28A0092B-C50C-407E-A947-70E740481C1C}">
                <a14:useLocalDpi xmlns:a14="http://schemas.microsoft.com/office/drawing/2010/main" val="0"/>
              </a:ext>
            </a:extLst>
          </a:blip>
          <a:stretch>
            <a:fillRect/>
          </a:stretch>
        </p:blipFill>
        <p:spPr>
          <a:xfrm>
            <a:off x="1294019" y="1905000"/>
            <a:ext cx="3015837" cy="2019300"/>
          </a:xfrm>
          <a:prstGeom prst="rect">
            <a:avLst/>
          </a:prstGeom>
          <a:ln>
            <a:noFill/>
          </a:ln>
          <a:effectLst>
            <a:outerShdw blurRad="292100" dist="139700" dir="2700000" algn="tl" rotWithShape="0">
              <a:srgbClr val="333333">
                <a:alpha val="65000"/>
              </a:srgbClr>
            </a:outerShdw>
          </a:effectLst>
        </p:spPr>
      </p:pic>
      <p:pic>
        <p:nvPicPr>
          <p:cNvPr id="13" name="Content Placeholder 3"/>
          <p:cNvPicPr>
            <a:picLocks noGrp="1" noChangeAspect="1"/>
          </p:cNvPicPr>
          <p:nvPr>
            <p:ph sz="quarter" idx="2"/>
          </p:nvPr>
        </p:nvPicPr>
        <p:blipFill>
          <a:blip r:embed="rId6" cstate="print">
            <a:extLst>
              <a:ext uri="{28A0092B-C50C-407E-A947-70E740481C1C}">
                <a14:useLocalDpi xmlns:a14="http://schemas.microsoft.com/office/drawing/2010/main" val="0"/>
              </a:ext>
            </a:extLst>
          </a:blip>
          <a:stretch>
            <a:fillRect/>
          </a:stretch>
        </p:blipFill>
        <p:spPr>
          <a:xfrm>
            <a:off x="1119187" y="4076700"/>
            <a:ext cx="3365500" cy="20193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spd="slow">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sz="quarter"/>
          </p:nvPr>
        </p:nvSpPr>
        <p:spPr>
          <a:xfrm>
            <a:off x="508000" y="1412875"/>
            <a:ext cx="8750300" cy="157163"/>
          </a:xfrm>
        </p:spPr>
        <p:txBody>
          <a:bodyPr rtlCol="0">
            <a:normAutofit fontScale="90000"/>
          </a:bodyPr>
          <a:lstStyle/>
          <a:p>
            <a:pPr eaLnBrk="1" fontAlgn="auto" hangingPunct="1">
              <a:spcAft>
                <a:spcPts val="0"/>
              </a:spcAft>
              <a:defRPr/>
            </a:pPr>
            <a:r>
              <a:rPr lang="ro-RO" sz="1800" b="1" i="1" smtClean="0"/>
              <a:t>Serviciul de Integrare Socio-Profesională Râmnicu Vâlcea (apartamente sociale)</a:t>
            </a:r>
            <a:endParaRPr lang="en-US" sz="1800" b="1" i="1" smtClean="0"/>
          </a:p>
        </p:txBody>
      </p:sp>
      <p:pic>
        <p:nvPicPr>
          <p:cNvPr id="25607" name="Picture 4" descr="sigla ipi"/>
          <p:cNvPicPr>
            <a:picLocks noChangeAspect="1" noChangeArrowheads="1"/>
          </p:cNvPicPr>
          <p:nvPr/>
        </p:nvPicPr>
        <p:blipFill>
          <a:blip r:embed="rId3" cstate="print"/>
          <a:srcRect/>
          <a:stretch>
            <a:fillRect/>
          </a:stretch>
        </p:blipFill>
        <p:spPr bwMode="auto">
          <a:xfrm>
            <a:off x="7605713" y="115888"/>
            <a:ext cx="1982787" cy="1120775"/>
          </a:xfrm>
          <a:prstGeom prst="rect">
            <a:avLst/>
          </a:prstGeom>
          <a:noFill/>
          <a:ln w="9525">
            <a:noFill/>
            <a:miter lim="800000"/>
            <a:headEnd/>
            <a:tailEnd/>
          </a:ln>
        </p:spPr>
      </p:pic>
      <p:sp>
        <p:nvSpPr>
          <p:cNvPr id="25608" name="Text Box 5"/>
          <p:cNvSpPr txBox="1">
            <a:spLocks noChangeArrowheads="1"/>
          </p:cNvSpPr>
          <p:nvPr/>
        </p:nvSpPr>
        <p:spPr bwMode="auto">
          <a:xfrm>
            <a:off x="2378075" y="404813"/>
            <a:ext cx="4837113" cy="954107"/>
          </a:xfrm>
          <a:prstGeom prst="rect">
            <a:avLst/>
          </a:prstGeom>
          <a:noFill/>
          <a:ln w="9525">
            <a:noFill/>
            <a:miter lim="800000"/>
            <a:headEnd/>
            <a:tailEnd/>
          </a:ln>
        </p:spPr>
        <p:txBody>
          <a:bodyPr>
            <a:spAutoFit/>
          </a:bodyPr>
          <a:lstStyle/>
          <a:p>
            <a:pPr algn="ctr" eaLnBrk="0" hangingPunct="0"/>
            <a:r>
              <a:rPr lang="ro-RO" sz="1400" b="1" i="1" dirty="0"/>
              <a:t>FUNDAŢIA INIMĂ PENTRU INIMĂ </a:t>
            </a:r>
          </a:p>
          <a:p>
            <a:pPr algn="ctr" eaLnBrk="0" hangingPunct="0"/>
            <a:r>
              <a:rPr lang="ro-RO" sz="1400" b="1" i="1" dirty="0"/>
              <a:t>RAPORT DE ACTIVITATE </a:t>
            </a:r>
            <a:endParaRPr lang="ro-RO" sz="1400" b="1" i="1" dirty="0" smtClean="0"/>
          </a:p>
          <a:p>
            <a:pPr algn="ctr" eaLnBrk="0" hangingPunct="0"/>
            <a:r>
              <a:rPr lang="ro-RO" sz="1400" b="1" i="1" dirty="0" smtClean="0"/>
              <a:t>201</a:t>
            </a:r>
            <a:r>
              <a:rPr lang="ro-RO" sz="1400" b="1" i="1" dirty="0"/>
              <a:t>6</a:t>
            </a:r>
            <a:endParaRPr lang="en-US" sz="1400" b="1" i="1" dirty="0" smtClean="0"/>
          </a:p>
          <a:p>
            <a:pPr algn="ctr" eaLnBrk="0" hangingPunct="0"/>
            <a:endParaRPr lang="en-US" sz="1400" b="1" i="1" dirty="0"/>
          </a:p>
        </p:txBody>
      </p:sp>
      <p:sp>
        <p:nvSpPr>
          <p:cNvPr id="25609" name="Text Box 6"/>
          <p:cNvSpPr txBox="1">
            <a:spLocks noChangeArrowheads="1"/>
          </p:cNvSpPr>
          <p:nvPr/>
        </p:nvSpPr>
        <p:spPr bwMode="auto">
          <a:xfrm>
            <a:off x="661988" y="6453188"/>
            <a:ext cx="8348662" cy="369887"/>
          </a:xfrm>
          <a:prstGeom prst="rect">
            <a:avLst/>
          </a:prstGeom>
          <a:noFill/>
          <a:ln w="9525">
            <a:noFill/>
            <a:miter lim="800000"/>
            <a:headEnd/>
            <a:tailEnd/>
          </a:ln>
        </p:spPr>
        <p:txBody>
          <a:bodyPr>
            <a:spAutoFit/>
          </a:bodyPr>
          <a:lstStyle/>
          <a:p>
            <a:pPr>
              <a:spcBef>
                <a:spcPct val="50000"/>
              </a:spcBef>
            </a:pPr>
            <a:endParaRPr lang="ro-RO" sz="1800"/>
          </a:p>
        </p:txBody>
      </p:sp>
      <p:sp>
        <p:nvSpPr>
          <p:cNvPr id="25610" name="Text Box 7"/>
          <p:cNvSpPr txBox="1">
            <a:spLocks noChangeArrowheads="1"/>
          </p:cNvSpPr>
          <p:nvPr/>
        </p:nvSpPr>
        <p:spPr bwMode="auto">
          <a:xfrm>
            <a:off x="974725" y="6381750"/>
            <a:ext cx="8347075" cy="276225"/>
          </a:xfrm>
          <a:prstGeom prst="rect">
            <a:avLst/>
          </a:prstGeom>
          <a:noFill/>
          <a:ln w="9525">
            <a:noFill/>
            <a:miter lim="800000"/>
            <a:headEnd/>
            <a:tailEnd/>
          </a:ln>
        </p:spPr>
        <p:txBody>
          <a:bodyPr>
            <a:spAutoFit/>
          </a:bodyPr>
          <a:lstStyle/>
          <a:p>
            <a:pPr algn="ctr"/>
            <a:r>
              <a:rPr lang="ro-RO" sz="1200" b="1" i="1">
                <a:hlinkClick r:id="rId4"/>
              </a:rPr>
              <a:t>www.ipi.ro</a:t>
            </a:r>
            <a:r>
              <a:rPr lang="ro-RO" sz="1200"/>
              <a:t> </a:t>
            </a:r>
            <a:endParaRPr lang="en-US" sz="1200"/>
          </a:p>
        </p:txBody>
      </p:sp>
      <p:pic>
        <p:nvPicPr>
          <p:cNvPr id="16" name="Content Placeholder 7"/>
          <p:cNvPicPr>
            <a:picLocks noGrp="1" noChangeAspect="1"/>
          </p:cNvPicPr>
          <p:nvPr>
            <p:ph sz="quarter" idx="3"/>
          </p:nvPr>
        </p:nvPicPr>
        <p:blipFill>
          <a:blip r:embed="rId5" cstate="print">
            <a:extLst>
              <a:ext uri="{28A0092B-C50C-407E-A947-70E740481C1C}">
                <a14:useLocalDpi xmlns:a14="http://schemas.microsoft.com/office/drawing/2010/main" val="0"/>
              </a:ext>
            </a:extLst>
          </a:blip>
          <a:stretch>
            <a:fillRect/>
          </a:stretch>
        </p:blipFill>
        <p:spPr>
          <a:xfrm>
            <a:off x="1352600" y="2992091"/>
            <a:ext cx="1907428" cy="338965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7" name="Content Placeholder 5"/>
          <p:cNvPicPr>
            <a:picLocks noGrp="1" noChangeAspect="1"/>
          </p:cNvPicPr>
          <p:nvPr>
            <p:ph sz="quarter" idx="1"/>
          </p:nvPr>
        </p:nvPicPr>
        <p:blipFill>
          <a:blip r:embed="rId6" cstate="print">
            <a:extLst>
              <a:ext uri="{28A0092B-C50C-407E-A947-70E740481C1C}">
                <a14:useLocalDpi xmlns:a14="http://schemas.microsoft.com/office/drawing/2010/main" val="0"/>
              </a:ext>
            </a:extLst>
          </a:blip>
          <a:stretch>
            <a:fillRect/>
          </a:stretch>
        </p:blipFill>
        <p:spPr>
          <a:xfrm>
            <a:off x="3552320" y="1628800"/>
            <a:ext cx="1283999" cy="213999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8" name="Content Placeholder 6"/>
          <p:cNvPicPr>
            <a:picLocks noGrp="1" noChangeAspect="1"/>
          </p:cNvPicPr>
          <p:nvPr>
            <p:ph sz="quarter" idx="2"/>
          </p:nvPr>
        </p:nvPicPr>
        <p:blipFill>
          <a:blip r:embed="rId7" cstate="print">
            <a:extLst>
              <a:ext uri="{28A0092B-C50C-407E-A947-70E740481C1C}">
                <a14:useLocalDpi xmlns:a14="http://schemas.microsoft.com/office/drawing/2010/main" val="0"/>
              </a:ext>
            </a:extLst>
          </a:blip>
          <a:stretch>
            <a:fillRect/>
          </a:stretch>
        </p:blipFill>
        <p:spPr>
          <a:xfrm>
            <a:off x="6125068" y="1905000"/>
            <a:ext cx="1513489" cy="20193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9" name="Content Placeholder 8"/>
          <p:cNvPicPr>
            <a:picLocks noGrp="1" noChangeAspect="1"/>
          </p:cNvPicPr>
          <p:nvPr>
            <p:ph sz="quarter" idx="4"/>
          </p:nvPr>
        </p:nvPicPr>
        <p:blipFill>
          <a:blip r:embed="rId8" cstate="print">
            <a:extLst>
              <a:ext uri="{28A0092B-C50C-407E-A947-70E740481C1C}">
                <a14:useLocalDpi xmlns:a14="http://schemas.microsoft.com/office/drawing/2010/main" val="0"/>
              </a:ext>
            </a:extLst>
          </a:blip>
          <a:stretch>
            <a:fillRect/>
          </a:stretch>
        </p:blipFill>
        <p:spPr>
          <a:xfrm>
            <a:off x="6084168" y="4293096"/>
            <a:ext cx="1514475" cy="20193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slow">
    <p:push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a:xfrm>
            <a:off x="0" y="928688"/>
            <a:ext cx="7554913" cy="361950"/>
          </a:xfrm>
        </p:spPr>
        <p:txBody>
          <a:bodyPr rtlCol="0">
            <a:normAutofit fontScale="90000"/>
          </a:bodyPr>
          <a:lstStyle/>
          <a:p>
            <a:pPr eaLnBrk="1" fontAlgn="auto" hangingPunct="1">
              <a:spcAft>
                <a:spcPts val="0"/>
              </a:spcAft>
              <a:defRPr/>
            </a:pPr>
            <a:r>
              <a:rPr lang="ro-RO" sz="1800" b="1" i="1" dirty="0" smtClean="0"/>
              <a:t>Proiecte </a:t>
            </a:r>
            <a:r>
              <a:rPr lang="ro-RO" sz="1800" b="1" i="1" dirty="0"/>
              <a:t> </a:t>
            </a:r>
            <a:r>
              <a:rPr lang="ro-RO" sz="1800" b="1" i="1" dirty="0" smtClean="0"/>
              <a:t>de referință ale Fundaţiei Inimă pentru Inimă</a:t>
            </a:r>
            <a:endParaRPr lang="en-US" sz="1800" b="1" i="1" dirty="0" smtClean="0"/>
          </a:p>
        </p:txBody>
      </p:sp>
      <p:sp>
        <p:nvSpPr>
          <p:cNvPr id="28675" name="Rectangle 3"/>
          <p:cNvSpPr>
            <a:spLocks noGrp="1" noRot="1" noChangeArrowheads="1"/>
          </p:cNvSpPr>
          <p:nvPr>
            <p:ph idx="1"/>
          </p:nvPr>
        </p:nvSpPr>
        <p:spPr>
          <a:xfrm>
            <a:off x="819150" y="2205038"/>
            <a:ext cx="8674100" cy="4103687"/>
          </a:xfrm>
        </p:spPr>
        <p:txBody>
          <a:bodyPr/>
          <a:lstStyle/>
          <a:p>
            <a:pPr algn="just" eaLnBrk="1" hangingPunct="1">
              <a:lnSpc>
                <a:spcPct val="80000"/>
              </a:lnSpc>
              <a:buFont typeface="Wingdings" pitchFamily="2" charset="2"/>
              <a:buNone/>
            </a:pPr>
            <a:r>
              <a:rPr lang="ro-RO" sz="1200" smtClean="0"/>
              <a:t>	</a:t>
            </a:r>
          </a:p>
        </p:txBody>
      </p:sp>
      <p:pic>
        <p:nvPicPr>
          <p:cNvPr id="28676" name="Picture 4" descr="sigla ipi"/>
          <p:cNvPicPr>
            <a:picLocks noChangeAspect="1" noChangeArrowheads="1"/>
          </p:cNvPicPr>
          <p:nvPr/>
        </p:nvPicPr>
        <p:blipFill>
          <a:blip r:embed="rId3" cstate="print"/>
          <a:srcRect/>
          <a:stretch>
            <a:fillRect/>
          </a:stretch>
        </p:blipFill>
        <p:spPr bwMode="auto">
          <a:xfrm>
            <a:off x="7605713" y="115888"/>
            <a:ext cx="1982787" cy="1120775"/>
          </a:xfrm>
          <a:prstGeom prst="rect">
            <a:avLst/>
          </a:prstGeom>
          <a:noFill/>
          <a:ln w="9525">
            <a:noFill/>
            <a:miter lim="800000"/>
            <a:headEnd/>
            <a:tailEnd/>
          </a:ln>
        </p:spPr>
      </p:pic>
      <p:sp>
        <p:nvSpPr>
          <p:cNvPr id="28677" name="Text Box 5"/>
          <p:cNvSpPr txBox="1">
            <a:spLocks noChangeArrowheads="1"/>
          </p:cNvSpPr>
          <p:nvPr/>
        </p:nvSpPr>
        <p:spPr bwMode="auto">
          <a:xfrm>
            <a:off x="2378075" y="404813"/>
            <a:ext cx="4837113" cy="954107"/>
          </a:xfrm>
          <a:prstGeom prst="rect">
            <a:avLst/>
          </a:prstGeom>
          <a:noFill/>
          <a:ln w="9525">
            <a:noFill/>
            <a:miter lim="800000"/>
            <a:headEnd/>
            <a:tailEnd/>
          </a:ln>
        </p:spPr>
        <p:txBody>
          <a:bodyPr>
            <a:spAutoFit/>
          </a:bodyPr>
          <a:lstStyle/>
          <a:p>
            <a:pPr algn="ctr" eaLnBrk="0" hangingPunct="0"/>
            <a:r>
              <a:rPr lang="ro-RO" sz="1400" b="1" i="1" dirty="0"/>
              <a:t>FUNDAŢIA INIMĂ PENTRU INIMĂ </a:t>
            </a:r>
          </a:p>
          <a:p>
            <a:pPr algn="ctr" eaLnBrk="0" hangingPunct="0"/>
            <a:r>
              <a:rPr lang="ro-RO" sz="1400" b="1" i="1" dirty="0"/>
              <a:t>RAPORT DE ACTIVITATE </a:t>
            </a:r>
            <a:endParaRPr lang="ro-RO" sz="1400" b="1" i="1" dirty="0" smtClean="0"/>
          </a:p>
          <a:p>
            <a:pPr algn="ctr" eaLnBrk="0" hangingPunct="0"/>
            <a:r>
              <a:rPr lang="ro-RO" sz="1400" b="1" i="1" dirty="0" smtClean="0"/>
              <a:t>201</a:t>
            </a:r>
            <a:r>
              <a:rPr lang="ro-RO" sz="1400" b="1" i="1" dirty="0"/>
              <a:t>6</a:t>
            </a:r>
            <a:endParaRPr lang="en-US" sz="1400" b="1" i="1" dirty="0" smtClean="0"/>
          </a:p>
          <a:p>
            <a:pPr algn="ctr" eaLnBrk="0" hangingPunct="0"/>
            <a:endParaRPr lang="en-US" sz="1400" b="1" i="1" dirty="0"/>
          </a:p>
        </p:txBody>
      </p:sp>
      <p:sp>
        <p:nvSpPr>
          <p:cNvPr id="28678" name="Text Box 6"/>
          <p:cNvSpPr txBox="1">
            <a:spLocks noChangeArrowheads="1"/>
          </p:cNvSpPr>
          <p:nvPr/>
        </p:nvSpPr>
        <p:spPr bwMode="auto">
          <a:xfrm>
            <a:off x="661988" y="6453188"/>
            <a:ext cx="8348662" cy="369887"/>
          </a:xfrm>
          <a:prstGeom prst="rect">
            <a:avLst/>
          </a:prstGeom>
          <a:noFill/>
          <a:ln w="9525">
            <a:noFill/>
            <a:miter lim="800000"/>
            <a:headEnd/>
            <a:tailEnd/>
          </a:ln>
        </p:spPr>
        <p:txBody>
          <a:bodyPr>
            <a:spAutoFit/>
          </a:bodyPr>
          <a:lstStyle/>
          <a:p>
            <a:pPr>
              <a:spcBef>
                <a:spcPct val="50000"/>
              </a:spcBef>
            </a:pPr>
            <a:endParaRPr lang="ro-RO" sz="1800"/>
          </a:p>
        </p:txBody>
      </p:sp>
      <p:sp>
        <p:nvSpPr>
          <p:cNvPr id="28679" name="Text Box 7"/>
          <p:cNvSpPr txBox="1">
            <a:spLocks noChangeArrowheads="1"/>
          </p:cNvSpPr>
          <p:nvPr/>
        </p:nvSpPr>
        <p:spPr bwMode="auto">
          <a:xfrm>
            <a:off x="974725" y="6381750"/>
            <a:ext cx="8347075" cy="276225"/>
          </a:xfrm>
          <a:prstGeom prst="rect">
            <a:avLst/>
          </a:prstGeom>
          <a:noFill/>
          <a:ln w="9525">
            <a:noFill/>
            <a:miter lim="800000"/>
            <a:headEnd/>
            <a:tailEnd/>
          </a:ln>
        </p:spPr>
        <p:txBody>
          <a:bodyPr>
            <a:spAutoFit/>
          </a:bodyPr>
          <a:lstStyle/>
          <a:p>
            <a:pPr algn="ctr"/>
            <a:r>
              <a:rPr lang="ro-RO" sz="1200" b="1" i="1">
                <a:hlinkClick r:id="rId4"/>
              </a:rPr>
              <a:t>www.ipi.ro</a:t>
            </a:r>
            <a:r>
              <a:rPr lang="ro-RO" sz="1200"/>
              <a:t> </a:t>
            </a:r>
            <a:endParaRPr lang="en-US" sz="1200"/>
          </a:p>
        </p:txBody>
      </p:sp>
      <p:sp>
        <p:nvSpPr>
          <p:cNvPr id="218120" name="Rectangle 8"/>
          <p:cNvSpPr>
            <a:spLocks noChangeArrowheads="1"/>
          </p:cNvSpPr>
          <p:nvPr/>
        </p:nvSpPr>
        <p:spPr bwMode="auto">
          <a:xfrm>
            <a:off x="1952625" y="1285875"/>
            <a:ext cx="4786313" cy="288925"/>
          </a:xfrm>
          <a:prstGeom prst="rect">
            <a:avLst/>
          </a:prstGeom>
          <a:noFill/>
          <a:ln w="9525" algn="ctr">
            <a:noFill/>
            <a:miter lim="800000"/>
            <a:headEnd/>
            <a:tailEnd/>
          </a:ln>
          <a:effectLst/>
        </p:spPr>
        <p:txBody>
          <a:bodyPr>
            <a:spAutoFit/>
          </a:bodyPr>
          <a:lstStyle/>
          <a:p>
            <a:pPr marL="342900" indent="-342900" algn="ctr">
              <a:lnSpc>
                <a:spcPct val="80000"/>
              </a:lnSpc>
              <a:spcBef>
                <a:spcPct val="20000"/>
              </a:spcBef>
              <a:buClr>
                <a:schemeClr val="tx1"/>
              </a:buClr>
              <a:buFont typeface="Wingdings" pitchFamily="2" charset="2"/>
              <a:buNone/>
              <a:defRPr/>
            </a:pPr>
            <a:r>
              <a:rPr lang="ro-RO" sz="1600" b="1" dirty="0">
                <a:effectLst>
                  <a:outerShdw blurRad="38100" dist="38100" dir="2700000" algn="tl">
                    <a:srgbClr val="000000"/>
                  </a:outerShdw>
                </a:effectLst>
              </a:rPr>
              <a:t>Harta  socială a județului Vâlcea</a:t>
            </a:r>
            <a:endParaRPr lang="en-US" sz="1600" b="1" dirty="0">
              <a:effectLst>
                <a:outerShdw blurRad="38100" dist="38100" dir="2700000" algn="tl">
                  <a:srgbClr val="000000"/>
                </a:outerShdw>
              </a:effectLst>
            </a:endParaRPr>
          </a:p>
        </p:txBody>
      </p:sp>
      <p:sp>
        <p:nvSpPr>
          <p:cNvPr id="28681" name="TextBox 9"/>
          <p:cNvSpPr txBox="1">
            <a:spLocks noChangeArrowheads="1"/>
          </p:cNvSpPr>
          <p:nvPr/>
        </p:nvSpPr>
        <p:spPr bwMode="auto">
          <a:xfrm>
            <a:off x="166688" y="1571625"/>
            <a:ext cx="9501187" cy="5048250"/>
          </a:xfrm>
          <a:prstGeom prst="rect">
            <a:avLst/>
          </a:prstGeom>
          <a:noFill/>
          <a:ln w="9525">
            <a:noFill/>
            <a:miter lim="800000"/>
            <a:headEnd/>
            <a:tailEnd/>
          </a:ln>
        </p:spPr>
        <p:txBody>
          <a:bodyPr>
            <a:spAutoFit/>
          </a:bodyPr>
          <a:lstStyle/>
          <a:p>
            <a:r>
              <a:rPr lang="ro-RO" sz="1200" b="1" dirty="0"/>
              <a:t>FUNDATIA INIMA PENTRU INIMA, în parteneriat cu Consiliul Judetean Vâlcea -Direcţia Generală de Asistenţă Socială şi Protecţia Copilului Vâlcea a derulat in perioada decembrie 2009 – noiembrie 2010 proiectul “</a:t>
            </a:r>
            <a:r>
              <a:rPr lang="ro-RO" sz="1200" b="1" i="1" dirty="0"/>
              <a:t>Harta socială a judeţului Vâlcea – instrument de dezvoltare a serviciilor sociale din judeţul Vâlcea</a:t>
            </a:r>
            <a:r>
              <a:rPr lang="ro-RO" sz="1200" b="1" dirty="0"/>
              <a:t>”, proiect finantat de </a:t>
            </a:r>
            <a:r>
              <a:rPr lang="en-US" sz="1200" b="1" dirty="0" err="1"/>
              <a:t>Guvernele</a:t>
            </a:r>
            <a:r>
              <a:rPr lang="en-US" sz="1200" b="1" dirty="0"/>
              <a:t> </a:t>
            </a:r>
            <a:r>
              <a:rPr lang="en-US" sz="1200" b="1" dirty="0" err="1"/>
              <a:t>Islandei</a:t>
            </a:r>
            <a:r>
              <a:rPr lang="en-US" sz="1200" b="1" dirty="0"/>
              <a:t>, </a:t>
            </a:r>
            <a:r>
              <a:rPr lang="en-US" sz="1200" b="1" dirty="0" err="1"/>
              <a:t>Principatului</a:t>
            </a:r>
            <a:r>
              <a:rPr lang="en-US" sz="1200" b="1" dirty="0"/>
              <a:t> Liechtenstein </a:t>
            </a:r>
            <a:r>
              <a:rPr lang="en-US" sz="1200" b="1" dirty="0" err="1"/>
              <a:t>si</a:t>
            </a:r>
            <a:r>
              <a:rPr lang="en-US" sz="1200" b="1" dirty="0"/>
              <a:t> </a:t>
            </a:r>
            <a:r>
              <a:rPr lang="en-US" sz="1200" b="1" dirty="0" err="1"/>
              <a:t>Norvegiei</a:t>
            </a:r>
            <a:r>
              <a:rPr lang="en-US" sz="1200" b="1" dirty="0"/>
              <a:t> </a:t>
            </a:r>
            <a:r>
              <a:rPr lang="en-US" sz="1200" b="1" dirty="0" err="1"/>
              <a:t>prin</a:t>
            </a:r>
            <a:r>
              <a:rPr lang="en-US" sz="1200" b="1" dirty="0"/>
              <a:t> </a:t>
            </a:r>
            <a:r>
              <a:rPr lang="en-US" sz="1200" b="1" dirty="0" err="1"/>
              <a:t>Mecanismul</a:t>
            </a:r>
            <a:r>
              <a:rPr lang="en-US" sz="1200" b="1" dirty="0"/>
              <a:t> </a:t>
            </a:r>
            <a:r>
              <a:rPr lang="en-US" sz="1200" b="1" dirty="0" err="1"/>
              <a:t>Financiar</a:t>
            </a:r>
            <a:r>
              <a:rPr lang="en-US" sz="1200" b="1" dirty="0"/>
              <a:t> al </a:t>
            </a:r>
            <a:r>
              <a:rPr lang="en-US" sz="1200" b="1" dirty="0" err="1"/>
              <a:t>Spatiului</a:t>
            </a:r>
            <a:r>
              <a:rPr lang="en-US" sz="1200" b="1" dirty="0"/>
              <a:t> Economic European (SEE)</a:t>
            </a:r>
            <a:r>
              <a:rPr lang="ro-RO" sz="1200" b="1" dirty="0"/>
              <a:t>, Fondul pentru Organizatii Neguvernamentale (Fondul ONG). </a:t>
            </a:r>
          </a:p>
          <a:p>
            <a:endParaRPr lang="ro-RO" sz="1200" b="1" dirty="0"/>
          </a:p>
          <a:p>
            <a:r>
              <a:rPr lang="ro-RO" sz="1200" b="1" dirty="0"/>
              <a:t>Scopul principal al acestui proiect  a  constat în armonizarea serviciilor sociale oferite de furnizori si identificarea prioritatilor judetene in domeniul protectiei sociale prin elaborarea hărţii sociale judeţene.</a:t>
            </a:r>
          </a:p>
          <a:p>
            <a:r>
              <a:rPr lang="en-US" sz="1200" b="1" dirty="0"/>
              <a:t> </a:t>
            </a:r>
            <a:endParaRPr lang="ro-RO" sz="1200" b="1" dirty="0"/>
          </a:p>
          <a:p>
            <a:r>
              <a:rPr lang="en-US" sz="1200" b="1" dirty="0" err="1"/>
              <a:t>Într</a:t>
            </a:r>
            <a:r>
              <a:rPr lang="en-US" sz="1200" b="1" dirty="0"/>
              <a:t>-o </a:t>
            </a:r>
            <a:r>
              <a:rPr lang="en-US" sz="1200" b="1" dirty="0" err="1"/>
              <a:t>primă</a:t>
            </a:r>
            <a:r>
              <a:rPr lang="en-US" sz="1200" b="1" dirty="0"/>
              <a:t> </a:t>
            </a:r>
            <a:r>
              <a:rPr lang="en-US" sz="1200" b="1" dirty="0" err="1"/>
              <a:t>etapă</a:t>
            </a:r>
            <a:r>
              <a:rPr lang="en-US" sz="1200" b="1" dirty="0"/>
              <a:t>, </a:t>
            </a:r>
            <a:r>
              <a:rPr lang="en-US" sz="1200" b="1" dirty="0" err="1"/>
              <a:t>echipa</a:t>
            </a:r>
            <a:r>
              <a:rPr lang="en-US" sz="1200" b="1" dirty="0"/>
              <a:t> de </a:t>
            </a:r>
            <a:r>
              <a:rPr lang="en-US" sz="1200" b="1" dirty="0" err="1"/>
              <a:t>cercetare</a:t>
            </a:r>
            <a:r>
              <a:rPr lang="en-US" sz="1200" b="1" dirty="0"/>
              <a:t> </a:t>
            </a:r>
            <a:r>
              <a:rPr lang="en-US" sz="1200" b="1" dirty="0" err="1"/>
              <a:t>constituită</a:t>
            </a:r>
            <a:r>
              <a:rPr lang="en-US" sz="1200" b="1" dirty="0"/>
              <a:t> </a:t>
            </a:r>
            <a:r>
              <a:rPr lang="en-US" sz="1200" b="1" dirty="0" err="1"/>
              <a:t>în</a:t>
            </a:r>
            <a:r>
              <a:rPr lang="en-US" sz="1200" b="1" dirty="0"/>
              <a:t> </a:t>
            </a:r>
            <a:r>
              <a:rPr lang="en-US" sz="1200" b="1" dirty="0" err="1"/>
              <a:t>cadrul</a:t>
            </a:r>
            <a:r>
              <a:rPr lang="en-US" sz="1200" b="1" dirty="0"/>
              <a:t> </a:t>
            </a:r>
            <a:r>
              <a:rPr lang="en-US" sz="1200" b="1" dirty="0" err="1"/>
              <a:t>proiectului</a:t>
            </a:r>
            <a:r>
              <a:rPr lang="en-US" sz="1200" b="1" dirty="0"/>
              <a:t> a </a:t>
            </a:r>
            <a:r>
              <a:rPr lang="en-US" sz="1200" b="1" dirty="0" err="1"/>
              <a:t>urmărit</a:t>
            </a:r>
            <a:r>
              <a:rPr lang="en-US" sz="1200" b="1" dirty="0"/>
              <a:t> </a:t>
            </a:r>
            <a:r>
              <a:rPr lang="en-US" sz="1200" b="1" dirty="0" err="1"/>
              <a:t>identificarea</a:t>
            </a:r>
            <a:r>
              <a:rPr lang="en-US" sz="1200" b="1" dirty="0"/>
              <a:t> </a:t>
            </a:r>
            <a:r>
              <a:rPr lang="en-US" sz="1200" b="1" dirty="0" err="1"/>
              <a:t>nevoilor</a:t>
            </a:r>
            <a:r>
              <a:rPr lang="en-US" sz="1200" b="1" dirty="0"/>
              <a:t> </a:t>
            </a:r>
            <a:r>
              <a:rPr lang="en-US" sz="1200" b="1" dirty="0" err="1"/>
              <a:t>specifice</a:t>
            </a:r>
            <a:r>
              <a:rPr lang="en-US" sz="1200" b="1" dirty="0"/>
              <a:t> </a:t>
            </a:r>
            <a:r>
              <a:rPr lang="en-US" sz="1200" b="1" dirty="0" err="1"/>
              <a:t>judeţului</a:t>
            </a:r>
            <a:r>
              <a:rPr lang="en-US" sz="1200" b="1" dirty="0"/>
              <a:t> </a:t>
            </a:r>
            <a:r>
              <a:rPr lang="en-US" sz="1200" b="1" dirty="0" err="1"/>
              <a:t>Vâlcea</a:t>
            </a:r>
            <a:r>
              <a:rPr lang="en-US" sz="1200" b="1" dirty="0"/>
              <a:t>, </a:t>
            </a:r>
            <a:r>
              <a:rPr lang="en-US" sz="1200" b="1" dirty="0" err="1"/>
              <a:t>precum</a:t>
            </a:r>
            <a:r>
              <a:rPr lang="en-US" sz="1200" b="1" dirty="0"/>
              <a:t> </a:t>
            </a:r>
            <a:r>
              <a:rPr lang="en-US" sz="1200" b="1" dirty="0" err="1"/>
              <a:t>şi</a:t>
            </a:r>
            <a:r>
              <a:rPr lang="en-US" sz="1200" b="1" dirty="0"/>
              <a:t> </a:t>
            </a:r>
            <a:r>
              <a:rPr lang="en-US" sz="1200" b="1" dirty="0" err="1"/>
              <a:t>cuantificarea</a:t>
            </a:r>
            <a:r>
              <a:rPr lang="en-US" sz="1200" b="1" dirty="0"/>
              <a:t> </a:t>
            </a:r>
            <a:r>
              <a:rPr lang="en-US" sz="1200" b="1" dirty="0" err="1"/>
              <a:t>dificultăţilor</a:t>
            </a:r>
            <a:r>
              <a:rPr lang="en-US" sz="1200" b="1" dirty="0"/>
              <a:t> </a:t>
            </a:r>
            <a:r>
              <a:rPr lang="en-US" sz="1200" b="1" dirty="0" err="1"/>
              <a:t>întâmpinate</a:t>
            </a:r>
            <a:r>
              <a:rPr lang="en-US" sz="1200" b="1" dirty="0"/>
              <a:t> la </a:t>
            </a:r>
            <a:r>
              <a:rPr lang="en-US" sz="1200" b="1" dirty="0" err="1"/>
              <a:t>nivel</a:t>
            </a:r>
            <a:r>
              <a:rPr lang="en-US" sz="1200" b="1" dirty="0"/>
              <a:t> </a:t>
            </a:r>
            <a:r>
              <a:rPr lang="en-US" sz="1200" b="1" dirty="0" err="1"/>
              <a:t>judeţean</a:t>
            </a:r>
            <a:r>
              <a:rPr lang="en-US" sz="1200" b="1" dirty="0"/>
              <a:t> de </a:t>
            </a:r>
            <a:r>
              <a:rPr lang="en-US" sz="1200" b="1" dirty="0" err="1"/>
              <a:t>către</a:t>
            </a:r>
            <a:r>
              <a:rPr lang="en-US" sz="1200" b="1" dirty="0"/>
              <a:t> </a:t>
            </a:r>
            <a:r>
              <a:rPr lang="en-US" sz="1200" b="1" dirty="0" err="1"/>
              <a:t>cei</a:t>
            </a:r>
            <a:r>
              <a:rPr lang="en-US" sz="1200" b="1" dirty="0"/>
              <a:t> </a:t>
            </a:r>
            <a:r>
              <a:rPr lang="en-US" sz="1200" b="1" dirty="0" err="1"/>
              <a:t>implicaţi</a:t>
            </a:r>
            <a:r>
              <a:rPr lang="en-US" sz="1200" b="1" dirty="0"/>
              <a:t> </a:t>
            </a:r>
            <a:r>
              <a:rPr lang="en-US" sz="1200" b="1" dirty="0" err="1"/>
              <a:t>în</a:t>
            </a:r>
            <a:r>
              <a:rPr lang="en-US" sz="1200" b="1" dirty="0"/>
              <a:t> </a:t>
            </a:r>
            <a:r>
              <a:rPr lang="en-US" sz="1200" b="1" dirty="0" err="1"/>
              <a:t>soluţionarea</a:t>
            </a:r>
            <a:r>
              <a:rPr lang="en-US" sz="1200" b="1" dirty="0"/>
              <a:t> </a:t>
            </a:r>
            <a:r>
              <a:rPr lang="en-US" sz="1200" b="1" dirty="0" err="1"/>
              <a:t>problemelor</a:t>
            </a:r>
            <a:r>
              <a:rPr lang="en-US" sz="1200" b="1" dirty="0"/>
              <a:t> </a:t>
            </a:r>
            <a:r>
              <a:rPr lang="en-US" sz="1200" b="1" dirty="0" err="1"/>
              <a:t>sociale</a:t>
            </a:r>
            <a:r>
              <a:rPr lang="en-US" sz="1200" b="1" dirty="0"/>
              <a:t> cu care se </a:t>
            </a:r>
            <a:r>
              <a:rPr lang="en-US" sz="1200" b="1" dirty="0" err="1"/>
              <a:t>confruntă</a:t>
            </a:r>
            <a:r>
              <a:rPr lang="en-US" sz="1200" b="1" dirty="0"/>
              <a:t> </a:t>
            </a:r>
            <a:r>
              <a:rPr lang="en-US" sz="1200" b="1" dirty="0" err="1"/>
              <a:t>beneficiarii</a:t>
            </a:r>
            <a:r>
              <a:rPr lang="en-US" sz="1200" b="1" dirty="0"/>
              <a:t>. </a:t>
            </a:r>
            <a:r>
              <a:rPr lang="fr-FR" sz="1200" b="1" dirty="0"/>
              <a:t>La </a:t>
            </a:r>
            <a:r>
              <a:rPr lang="fr-FR" sz="1200" b="1" dirty="0" err="1"/>
              <a:t>finalul</a:t>
            </a:r>
            <a:r>
              <a:rPr lang="fr-FR" sz="1200" b="1" dirty="0"/>
              <a:t> </a:t>
            </a:r>
            <a:r>
              <a:rPr lang="fr-FR" sz="1200" b="1" dirty="0" err="1"/>
              <a:t>activităţii</a:t>
            </a:r>
            <a:r>
              <a:rPr lang="fr-FR" sz="1200" b="1" dirty="0"/>
              <a:t>, </a:t>
            </a:r>
            <a:r>
              <a:rPr lang="fr-FR" sz="1200" b="1" dirty="0" err="1"/>
              <a:t>rezultatul</a:t>
            </a:r>
            <a:r>
              <a:rPr lang="fr-FR" sz="1200" b="1" dirty="0"/>
              <a:t> </a:t>
            </a:r>
            <a:r>
              <a:rPr lang="fr-FR" sz="1200" b="1" dirty="0" err="1"/>
              <a:t>analizelor</a:t>
            </a:r>
            <a:r>
              <a:rPr lang="fr-FR" sz="1200" b="1" dirty="0"/>
              <a:t> </a:t>
            </a:r>
            <a:r>
              <a:rPr lang="fr-FR" sz="1200" b="1" dirty="0" err="1"/>
              <a:t>derulate</a:t>
            </a:r>
            <a:r>
              <a:rPr lang="fr-FR" sz="1200" b="1" dirty="0"/>
              <a:t> s-a </a:t>
            </a:r>
            <a:r>
              <a:rPr lang="fr-FR" sz="1200" b="1" dirty="0" err="1"/>
              <a:t>concretizat</a:t>
            </a:r>
            <a:r>
              <a:rPr lang="fr-FR" sz="1200" b="1" dirty="0"/>
              <a:t> </a:t>
            </a:r>
            <a:r>
              <a:rPr lang="fr-FR" sz="1200" b="1" dirty="0" err="1"/>
              <a:t>în</a:t>
            </a:r>
            <a:r>
              <a:rPr lang="fr-FR" sz="1200" b="1" dirty="0"/>
              <a:t> “ </a:t>
            </a:r>
            <a:r>
              <a:rPr lang="fr-FR" sz="1200" b="1" dirty="0" err="1"/>
              <a:t>Raportul</a:t>
            </a:r>
            <a:r>
              <a:rPr lang="fr-FR" sz="1200" b="1" dirty="0"/>
              <a:t> de </a:t>
            </a:r>
            <a:r>
              <a:rPr lang="fr-FR" sz="1200" b="1" dirty="0" err="1"/>
              <a:t>evaluare</a:t>
            </a:r>
            <a:r>
              <a:rPr lang="fr-FR" sz="1200" b="1" dirty="0"/>
              <a:t> a </a:t>
            </a:r>
            <a:r>
              <a:rPr lang="fr-FR" sz="1200" b="1" dirty="0" err="1"/>
              <a:t>nevoilor</a:t>
            </a:r>
            <a:r>
              <a:rPr lang="fr-FR" sz="1200" b="1" dirty="0"/>
              <a:t> la </a:t>
            </a:r>
            <a:r>
              <a:rPr lang="fr-FR" sz="1200" b="1" dirty="0" err="1"/>
              <a:t>nivelul</a:t>
            </a:r>
            <a:r>
              <a:rPr lang="fr-FR" sz="1200" b="1" dirty="0"/>
              <a:t> </a:t>
            </a:r>
            <a:r>
              <a:rPr lang="fr-FR" sz="1200" b="1" dirty="0" err="1"/>
              <a:t>judeţului</a:t>
            </a:r>
            <a:r>
              <a:rPr lang="fr-FR" sz="1200" b="1" dirty="0"/>
              <a:t> Vâlcea »</a:t>
            </a:r>
            <a:endParaRPr lang="ro-RO" sz="1200" b="1" dirty="0"/>
          </a:p>
          <a:p>
            <a:r>
              <a:rPr lang="en-US" sz="1200" b="1" dirty="0"/>
              <a:t> </a:t>
            </a:r>
            <a:endParaRPr lang="ro-RO" sz="1200" b="1" dirty="0"/>
          </a:p>
          <a:p>
            <a:r>
              <a:rPr lang="en-US" sz="1200" b="1" dirty="0"/>
              <a:t>A </a:t>
            </a:r>
            <a:r>
              <a:rPr lang="en-US" sz="1200" b="1" dirty="0" err="1"/>
              <a:t>doua</a:t>
            </a:r>
            <a:r>
              <a:rPr lang="en-US" sz="1200" b="1" dirty="0"/>
              <a:t> </a:t>
            </a:r>
            <a:r>
              <a:rPr lang="en-US" sz="1200" b="1" dirty="0" err="1"/>
              <a:t>etapă</a:t>
            </a:r>
            <a:r>
              <a:rPr lang="en-US" sz="1200" b="1" dirty="0"/>
              <a:t>, </a:t>
            </a:r>
            <a:r>
              <a:rPr lang="en-US" sz="1200" b="1" dirty="0" err="1"/>
              <a:t>studiul</a:t>
            </a:r>
            <a:r>
              <a:rPr lang="en-US" sz="1200" b="1" dirty="0"/>
              <a:t> </a:t>
            </a:r>
            <a:r>
              <a:rPr lang="en-US" sz="1200" b="1" dirty="0" err="1"/>
              <a:t>serviciilor</a:t>
            </a:r>
            <a:r>
              <a:rPr lang="en-US" sz="1200" b="1" dirty="0"/>
              <a:t> </a:t>
            </a:r>
            <a:r>
              <a:rPr lang="en-US" sz="1200" b="1" dirty="0" err="1"/>
              <a:t>sociale</a:t>
            </a:r>
            <a:r>
              <a:rPr lang="en-US" sz="1200" b="1" dirty="0"/>
              <a:t> la </a:t>
            </a:r>
            <a:r>
              <a:rPr lang="en-US" sz="1200" b="1" dirty="0" err="1"/>
              <a:t>nivelul</a:t>
            </a:r>
            <a:r>
              <a:rPr lang="en-US" sz="1200" b="1" dirty="0"/>
              <a:t> </a:t>
            </a:r>
            <a:r>
              <a:rPr lang="en-US" sz="1200" b="1" dirty="0" err="1"/>
              <a:t>judetului</a:t>
            </a:r>
            <a:r>
              <a:rPr lang="en-US" sz="1200" b="1" dirty="0"/>
              <a:t> </a:t>
            </a:r>
            <a:r>
              <a:rPr lang="en-US" sz="1200" b="1" dirty="0" err="1"/>
              <a:t>Valcea</a:t>
            </a:r>
            <a:r>
              <a:rPr lang="en-US" sz="1200" b="1" dirty="0"/>
              <a:t> s-a </a:t>
            </a:r>
            <a:r>
              <a:rPr lang="en-US" sz="1200" b="1" dirty="0" err="1"/>
              <a:t>bazat</a:t>
            </a:r>
            <a:r>
              <a:rPr lang="en-US" sz="1200" b="1" dirty="0"/>
              <a:t> </a:t>
            </a:r>
            <a:r>
              <a:rPr lang="en-US" sz="1200" b="1" dirty="0" err="1"/>
              <a:t>pe</a:t>
            </a:r>
            <a:r>
              <a:rPr lang="en-US" sz="1200" b="1" dirty="0"/>
              <a:t> </a:t>
            </a:r>
            <a:r>
              <a:rPr lang="en-US" sz="1200" b="1" dirty="0" err="1"/>
              <a:t>analiza</a:t>
            </a:r>
            <a:r>
              <a:rPr lang="en-US" sz="1200" b="1" dirty="0"/>
              <a:t> </a:t>
            </a:r>
            <a:r>
              <a:rPr lang="en-US" sz="1200" b="1" dirty="0" err="1"/>
              <a:t>tuturor</a:t>
            </a:r>
            <a:r>
              <a:rPr lang="en-US" sz="1200" b="1" dirty="0"/>
              <a:t> </a:t>
            </a:r>
            <a:r>
              <a:rPr lang="en-US" sz="1200" b="1" dirty="0" err="1"/>
              <a:t>informaţiilor</a:t>
            </a:r>
            <a:r>
              <a:rPr lang="en-US" sz="1200" b="1" dirty="0"/>
              <a:t> </a:t>
            </a:r>
            <a:r>
              <a:rPr lang="en-US" sz="1200" b="1" dirty="0" err="1"/>
              <a:t>disponibile</a:t>
            </a:r>
            <a:r>
              <a:rPr lang="en-US" sz="1200" b="1" dirty="0"/>
              <a:t> </a:t>
            </a:r>
            <a:r>
              <a:rPr lang="en-US" sz="1200" b="1" dirty="0" err="1"/>
              <a:t>despre</a:t>
            </a:r>
            <a:r>
              <a:rPr lang="en-US" sz="1200" b="1" dirty="0"/>
              <a:t> </a:t>
            </a:r>
            <a:r>
              <a:rPr lang="en-US" sz="1200" b="1" dirty="0" err="1"/>
              <a:t>acest</a:t>
            </a:r>
            <a:r>
              <a:rPr lang="en-US" sz="1200" b="1" dirty="0"/>
              <a:t> sector, cum </a:t>
            </a:r>
            <a:r>
              <a:rPr lang="en-US" sz="1200" b="1" dirty="0" err="1"/>
              <a:t>ar</a:t>
            </a:r>
            <a:r>
              <a:rPr lang="en-US" sz="1200" b="1" dirty="0"/>
              <a:t> fi : </a:t>
            </a:r>
            <a:r>
              <a:rPr lang="en-US" sz="1200" b="1" dirty="0" err="1"/>
              <a:t>cercetarea</a:t>
            </a:r>
            <a:r>
              <a:rPr lang="en-US" sz="1200" b="1" dirty="0"/>
              <a:t> </a:t>
            </a:r>
            <a:r>
              <a:rPr lang="en-US" sz="1200" b="1" dirty="0" err="1"/>
              <a:t>efectuata</a:t>
            </a:r>
            <a:r>
              <a:rPr lang="en-US" sz="1200" b="1" dirty="0"/>
              <a:t> de firma </a:t>
            </a:r>
            <a:r>
              <a:rPr lang="en-US" sz="1200" b="1" dirty="0" err="1"/>
              <a:t>specializata</a:t>
            </a:r>
            <a:r>
              <a:rPr lang="en-US" sz="1200" b="1" dirty="0"/>
              <a:t>, </a:t>
            </a:r>
            <a:r>
              <a:rPr lang="en-US" sz="1200" b="1" dirty="0" err="1"/>
              <a:t>legislaţia</a:t>
            </a:r>
            <a:r>
              <a:rPr lang="en-US" sz="1200" b="1" dirty="0"/>
              <a:t> din </a:t>
            </a:r>
            <a:r>
              <a:rPr lang="en-US" sz="1200" b="1" dirty="0" err="1"/>
              <a:t>domeniu</a:t>
            </a:r>
            <a:r>
              <a:rPr lang="en-US" sz="1200" b="1" dirty="0"/>
              <a:t>, </a:t>
            </a:r>
            <a:r>
              <a:rPr lang="en-US" sz="1200" b="1" dirty="0" err="1"/>
              <a:t>reglementările</a:t>
            </a:r>
            <a:r>
              <a:rPr lang="en-US" sz="1200" b="1" dirty="0"/>
              <a:t> de la </a:t>
            </a:r>
            <a:r>
              <a:rPr lang="en-US" sz="1200" b="1" dirty="0" err="1"/>
              <a:t>nivel</a:t>
            </a:r>
            <a:r>
              <a:rPr lang="en-US" sz="1200" b="1" dirty="0"/>
              <a:t> </a:t>
            </a:r>
            <a:r>
              <a:rPr lang="en-US" sz="1200" b="1" dirty="0" err="1"/>
              <a:t>naţional</a:t>
            </a:r>
            <a:r>
              <a:rPr lang="en-US" sz="1200" b="1" dirty="0"/>
              <a:t> </a:t>
            </a:r>
            <a:r>
              <a:rPr lang="en-US" sz="1200" b="1" dirty="0" err="1"/>
              <a:t>şi</a:t>
            </a:r>
            <a:r>
              <a:rPr lang="en-US" sz="1200" b="1" dirty="0"/>
              <a:t> local, </a:t>
            </a:r>
            <a:r>
              <a:rPr lang="en-US" sz="1200" b="1" dirty="0" err="1"/>
              <a:t>paşii</a:t>
            </a:r>
            <a:r>
              <a:rPr lang="en-US" sz="1200" b="1" dirty="0"/>
              <a:t> </a:t>
            </a:r>
            <a:r>
              <a:rPr lang="en-US" sz="1200" b="1" dirty="0" err="1"/>
              <a:t>necesari</a:t>
            </a:r>
            <a:r>
              <a:rPr lang="en-US" sz="1200" b="1" dirty="0"/>
              <a:t> </a:t>
            </a:r>
            <a:r>
              <a:rPr lang="en-US" sz="1200" b="1" dirty="0" err="1"/>
              <a:t>pentru</a:t>
            </a:r>
            <a:r>
              <a:rPr lang="en-US" sz="1200" b="1" dirty="0"/>
              <a:t> </a:t>
            </a:r>
            <a:r>
              <a:rPr lang="en-US" sz="1200" b="1" dirty="0" err="1"/>
              <a:t>autorizare</a:t>
            </a:r>
            <a:r>
              <a:rPr lang="en-US" sz="1200" b="1" dirty="0"/>
              <a:t>, </a:t>
            </a:r>
            <a:r>
              <a:rPr lang="en-US" sz="1200" b="1" dirty="0" err="1"/>
              <a:t>actorii</a:t>
            </a:r>
            <a:r>
              <a:rPr lang="en-US" sz="1200" b="1" dirty="0"/>
              <a:t> </a:t>
            </a:r>
            <a:r>
              <a:rPr lang="en-US" sz="1200" b="1" dirty="0" err="1"/>
              <a:t>identificati</a:t>
            </a:r>
            <a:r>
              <a:rPr lang="en-US" sz="1200" b="1" dirty="0"/>
              <a:t> de </a:t>
            </a:r>
            <a:r>
              <a:rPr lang="en-US" sz="1200" b="1" dirty="0" err="1"/>
              <a:t>pe</a:t>
            </a:r>
            <a:r>
              <a:rPr lang="en-US" sz="1200" b="1" dirty="0"/>
              <a:t> </a:t>
            </a:r>
            <a:r>
              <a:rPr lang="en-US" sz="1200" b="1" dirty="0" err="1"/>
              <a:t>piaţa</a:t>
            </a:r>
            <a:r>
              <a:rPr lang="en-US" sz="1200" b="1" dirty="0"/>
              <a:t> </a:t>
            </a:r>
            <a:r>
              <a:rPr lang="en-US" sz="1200" b="1" dirty="0" err="1"/>
              <a:t>serviciilor</a:t>
            </a:r>
            <a:r>
              <a:rPr lang="en-US" sz="1200" b="1" dirty="0"/>
              <a:t> </a:t>
            </a:r>
            <a:r>
              <a:rPr lang="en-US" sz="1200" b="1" dirty="0" err="1"/>
              <a:t>sociale</a:t>
            </a:r>
            <a:r>
              <a:rPr lang="en-US" sz="1200" b="1" dirty="0"/>
              <a:t> din </a:t>
            </a:r>
            <a:r>
              <a:rPr lang="en-US" sz="1200" b="1" dirty="0" err="1"/>
              <a:t>judeţul</a:t>
            </a:r>
            <a:r>
              <a:rPr lang="en-US" sz="1200" b="1" dirty="0"/>
              <a:t> </a:t>
            </a:r>
            <a:r>
              <a:rPr lang="en-US" sz="1200" b="1" dirty="0" err="1"/>
              <a:t>Vâlcea</a:t>
            </a:r>
            <a:r>
              <a:rPr lang="en-US" sz="1200" b="1" dirty="0"/>
              <a:t>. </a:t>
            </a:r>
            <a:r>
              <a:rPr lang="en-US" sz="1200" b="1" dirty="0" err="1"/>
              <a:t>Analiza</a:t>
            </a:r>
            <a:r>
              <a:rPr lang="en-US" sz="1200" b="1" dirty="0"/>
              <a:t> s-a </a:t>
            </a:r>
            <a:r>
              <a:rPr lang="en-US" sz="1200" b="1" dirty="0" err="1"/>
              <a:t>centrat</a:t>
            </a:r>
            <a:r>
              <a:rPr lang="en-US" sz="1200" b="1" dirty="0"/>
              <a:t> </a:t>
            </a:r>
            <a:r>
              <a:rPr lang="en-US" sz="1200" b="1" dirty="0" err="1"/>
              <a:t>asupra</a:t>
            </a:r>
            <a:r>
              <a:rPr lang="en-US" sz="1200" b="1" dirty="0"/>
              <a:t> </a:t>
            </a:r>
            <a:r>
              <a:rPr lang="en-US" sz="1200" b="1" dirty="0" err="1"/>
              <a:t>principalilor</a:t>
            </a:r>
            <a:r>
              <a:rPr lang="en-US" sz="1200" b="1" dirty="0"/>
              <a:t> </a:t>
            </a:r>
            <a:r>
              <a:rPr lang="en-US" sz="1200" b="1" dirty="0" err="1"/>
              <a:t>factori</a:t>
            </a:r>
            <a:r>
              <a:rPr lang="en-US" sz="1200" b="1" dirty="0"/>
              <a:t> </a:t>
            </a:r>
            <a:r>
              <a:rPr lang="en-US" sz="1200" b="1" dirty="0" err="1"/>
              <a:t>ce</a:t>
            </a:r>
            <a:r>
              <a:rPr lang="en-US" sz="1200" b="1" dirty="0"/>
              <a:t> pot </a:t>
            </a:r>
            <a:r>
              <a:rPr lang="en-US" sz="1200" b="1" dirty="0" err="1"/>
              <a:t>influenţa</a:t>
            </a:r>
            <a:r>
              <a:rPr lang="en-US" sz="1200" b="1" dirty="0"/>
              <a:t> </a:t>
            </a:r>
            <a:r>
              <a:rPr lang="en-US" sz="1200" b="1" dirty="0" err="1"/>
              <a:t>în</a:t>
            </a:r>
            <a:r>
              <a:rPr lang="en-US" sz="1200" b="1" dirty="0"/>
              <a:t> </a:t>
            </a:r>
            <a:r>
              <a:rPr lang="en-US" sz="1200" b="1" dirty="0" err="1"/>
              <a:t>viitor</a:t>
            </a:r>
            <a:r>
              <a:rPr lang="en-US" sz="1200" b="1" dirty="0"/>
              <a:t> </a:t>
            </a:r>
            <a:r>
              <a:rPr lang="en-US" sz="1200" b="1" dirty="0" err="1"/>
              <a:t>modalitatea</a:t>
            </a:r>
            <a:r>
              <a:rPr lang="en-US" sz="1200" b="1" dirty="0"/>
              <a:t> de </a:t>
            </a:r>
            <a:r>
              <a:rPr lang="en-US" sz="1200" b="1" dirty="0" err="1"/>
              <a:t>acţiune</a:t>
            </a:r>
            <a:r>
              <a:rPr lang="en-US" sz="1200" b="1" dirty="0"/>
              <a:t> </a:t>
            </a:r>
            <a:r>
              <a:rPr lang="en-US" sz="1200" b="1" dirty="0" err="1"/>
              <a:t>şi</a:t>
            </a:r>
            <a:r>
              <a:rPr lang="en-US" sz="1200" b="1" dirty="0"/>
              <a:t> </a:t>
            </a:r>
            <a:r>
              <a:rPr lang="en-US" sz="1200" b="1" dirty="0" err="1"/>
              <a:t>intervenţie</a:t>
            </a:r>
            <a:r>
              <a:rPr lang="en-US" sz="1200" b="1" dirty="0"/>
              <a:t> a </a:t>
            </a:r>
            <a:r>
              <a:rPr lang="en-US" sz="1200" b="1" dirty="0" err="1"/>
              <a:t>furnizorilor</a:t>
            </a:r>
            <a:r>
              <a:rPr lang="en-US" sz="1200" b="1" dirty="0"/>
              <a:t> de </a:t>
            </a:r>
            <a:r>
              <a:rPr lang="en-US" sz="1200" b="1" dirty="0" err="1"/>
              <a:t>servicii</a:t>
            </a:r>
            <a:r>
              <a:rPr lang="en-US" sz="1200" b="1" dirty="0"/>
              <a:t> </a:t>
            </a:r>
            <a:r>
              <a:rPr lang="en-US" sz="1200" b="1" dirty="0" err="1"/>
              <a:t>sociale</a:t>
            </a:r>
            <a:r>
              <a:rPr lang="en-US" sz="1200" b="1" dirty="0"/>
              <a:t> (</a:t>
            </a:r>
            <a:r>
              <a:rPr lang="en-US" sz="1200" b="1" dirty="0" err="1"/>
              <a:t>acreditaţi</a:t>
            </a:r>
            <a:r>
              <a:rPr lang="en-US" sz="1200" b="1" dirty="0"/>
              <a:t> </a:t>
            </a:r>
            <a:r>
              <a:rPr lang="en-US" sz="1200" b="1" dirty="0" err="1"/>
              <a:t>şi</a:t>
            </a:r>
            <a:r>
              <a:rPr lang="en-US" sz="1200" b="1" dirty="0"/>
              <a:t> </a:t>
            </a:r>
            <a:r>
              <a:rPr lang="en-US" sz="1200" b="1" dirty="0" err="1"/>
              <a:t>neacreditaţi</a:t>
            </a:r>
            <a:r>
              <a:rPr lang="en-US" sz="1200" b="1" dirty="0"/>
              <a:t>). </a:t>
            </a:r>
            <a:r>
              <a:rPr lang="en-US" sz="1200" b="1" dirty="0" err="1"/>
              <a:t>Rezultatul</a:t>
            </a:r>
            <a:r>
              <a:rPr lang="en-US" sz="1200" b="1" dirty="0"/>
              <a:t> </a:t>
            </a:r>
            <a:r>
              <a:rPr lang="en-US" sz="1200" b="1" dirty="0" err="1"/>
              <a:t>celei</a:t>
            </a:r>
            <a:r>
              <a:rPr lang="en-US" sz="1200" b="1" dirty="0"/>
              <a:t> de a </a:t>
            </a:r>
            <a:r>
              <a:rPr lang="en-US" sz="1200" b="1" dirty="0" err="1"/>
              <a:t>doua</a:t>
            </a:r>
            <a:r>
              <a:rPr lang="en-US" sz="1200" b="1" dirty="0"/>
              <a:t> </a:t>
            </a:r>
            <a:r>
              <a:rPr lang="en-US" sz="1200" b="1" dirty="0" err="1"/>
              <a:t>etape</a:t>
            </a:r>
            <a:r>
              <a:rPr lang="en-US" sz="1200" b="1" dirty="0"/>
              <a:t> a </a:t>
            </a:r>
            <a:r>
              <a:rPr lang="en-US" sz="1200" b="1" dirty="0" err="1"/>
              <a:t>proiectului</a:t>
            </a:r>
            <a:r>
              <a:rPr lang="en-US" sz="1200" b="1" dirty="0"/>
              <a:t> s-a </a:t>
            </a:r>
            <a:r>
              <a:rPr lang="en-US" sz="1200" b="1" dirty="0" err="1"/>
              <a:t>concretizat</a:t>
            </a:r>
            <a:r>
              <a:rPr lang="en-US" sz="1200" b="1" dirty="0"/>
              <a:t> </a:t>
            </a:r>
            <a:r>
              <a:rPr lang="en-US" sz="1200" b="1" dirty="0" err="1"/>
              <a:t>în</a:t>
            </a:r>
            <a:r>
              <a:rPr lang="fr-FR" sz="1200" b="1" i="1" dirty="0"/>
              <a:t>“</a:t>
            </a:r>
            <a:r>
              <a:rPr lang="en-US" sz="1200" b="1" i="1" dirty="0" err="1"/>
              <a:t>Ghidul</a:t>
            </a:r>
            <a:r>
              <a:rPr lang="en-US" sz="1200" b="1" i="1" dirty="0"/>
              <a:t> </a:t>
            </a:r>
            <a:r>
              <a:rPr lang="en-US" sz="1200" b="1" i="1" dirty="0" err="1"/>
              <a:t>informativ</a:t>
            </a:r>
            <a:r>
              <a:rPr lang="en-US" sz="1200" b="1" i="1" dirty="0"/>
              <a:t> al </a:t>
            </a:r>
            <a:r>
              <a:rPr lang="en-US" sz="1200" b="1" i="1" dirty="0" err="1"/>
              <a:t>serviciilor</a:t>
            </a:r>
            <a:r>
              <a:rPr lang="en-US" sz="1200" b="1" i="1" dirty="0"/>
              <a:t> </a:t>
            </a:r>
            <a:r>
              <a:rPr lang="en-US" sz="1200" b="1" i="1" dirty="0" err="1"/>
              <a:t>sociale</a:t>
            </a:r>
            <a:r>
              <a:rPr lang="en-US" sz="1200" b="1" i="1" dirty="0"/>
              <a:t> din </a:t>
            </a:r>
            <a:r>
              <a:rPr lang="en-US" sz="1200" b="1" i="1" dirty="0" err="1"/>
              <a:t>judeţul</a:t>
            </a:r>
            <a:r>
              <a:rPr lang="en-US" sz="1200" b="1" i="1" dirty="0"/>
              <a:t> </a:t>
            </a:r>
            <a:r>
              <a:rPr lang="en-US" sz="1200" b="1" i="1" dirty="0" err="1"/>
              <a:t>Vâlcea</a:t>
            </a:r>
            <a:r>
              <a:rPr lang="en-US" sz="1200" b="1" i="1" dirty="0"/>
              <a:t>”</a:t>
            </a:r>
            <a:r>
              <a:rPr lang="en-US" sz="1200" b="1" dirty="0"/>
              <a:t> material </a:t>
            </a:r>
            <a:r>
              <a:rPr lang="en-US" sz="1200" b="1" dirty="0" err="1"/>
              <a:t>ce</a:t>
            </a:r>
            <a:r>
              <a:rPr lang="en-US" sz="1200" b="1" dirty="0"/>
              <a:t> </a:t>
            </a:r>
            <a:r>
              <a:rPr lang="en-US" sz="1200" b="1" dirty="0" err="1"/>
              <a:t>cuprinde</a:t>
            </a:r>
            <a:r>
              <a:rPr lang="en-US" sz="1200" b="1" dirty="0"/>
              <a:t> </a:t>
            </a:r>
            <a:r>
              <a:rPr lang="en-US" sz="1200" b="1" dirty="0" err="1"/>
              <a:t>informaţii</a:t>
            </a:r>
            <a:r>
              <a:rPr lang="en-US" sz="1200" b="1" dirty="0"/>
              <a:t> cu </a:t>
            </a:r>
            <a:r>
              <a:rPr lang="en-US" sz="1200" b="1" dirty="0" err="1"/>
              <a:t>privire</a:t>
            </a:r>
            <a:r>
              <a:rPr lang="en-US" sz="1200" b="1" dirty="0"/>
              <a:t> la </a:t>
            </a:r>
            <a:r>
              <a:rPr lang="en-US" sz="1200" b="1" dirty="0" err="1"/>
              <a:t>fiecare</a:t>
            </a:r>
            <a:r>
              <a:rPr lang="en-US" sz="1200" b="1" dirty="0"/>
              <a:t> </a:t>
            </a:r>
            <a:r>
              <a:rPr lang="en-US" sz="1200" b="1" dirty="0" err="1"/>
              <a:t>furnizor</a:t>
            </a:r>
            <a:r>
              <a:rPr lang="en-US" sz="1200" b="1" dirty="0"/>
              <a:t> de </a:t>
            </a:r>
            <a:r>
              <a:rPr lang="en-US" sz="1200" b="1" dirty="0" err="1"/>
              <a:t>servicii</a:t>
            </a:r>
            <a:r>
              <a:rPr lang="en-US" sz="1200" b="1" dirty="0"/>
              <a:t> </a:t>
            </a:r>
            <a:r>
              <a:rPr lang="en-US" sz="1200" b="1" dirty="0" err="1"/>
              <a:t>sociale</a:t>
            </a:r>
            <a:r>
              <a:rPr lang="en-US" sz="1200" b="1" dirty="0"/>
              <a:t> </a:t>
            </a:r>
            <a:r>
              <a:rPr lang="en-US" sz="1200" b="1" dirty="0" err="1"/>
              <a:t>acreditat</a:t>
            </a:r>
            <a:r>
              <a:rPr lang="en-US" sz="1200" b="1" dirty="0"/>
              <a:t> </a:t>
            </a:r>
            <a:r>
              <a:rPr lang="en-US" sz="1200" b="1" dirty="0" err="1"/>
              <a:t>sau</a:t>
            </a:r>
            <a:r>
              <a:rPr lang="en-US" sz="1200" b="1" dirty="0"/>
              <a:t> </a:t>
            </a:r>
            <a:r>
              <a:rPr lang="en-US" sz="1200" b="1" dirty="0" err="1"/>
              <a:t>neacreditat</a:t>
            </a:r>
            <a:r>
              <a:rPr lang="fr-FR" sz="1200" b="1" dirty="0"/>
              <a:t>: </a:t>
            </a:r>
            <a:r>
              <a:rPr lang="fr-FR" sz="1200" b="1" dirty="0" err="1"/>
              <a:t>numele</a:t>
            </a:r>
            <a:r>
              <a:rPr lang="fr-FR" sz="1200" b="1" dirty="0"/>
              <a:t> </a:t>
            </a:r>
            <a:r>
              <a:rPr lang="fr-FR" sz="1200" b="1" dirty="0" err="1"/>
              <a:t>furnizorului</a:t>
            </a:r>
            <a:r>
              <a:rPr lang="fr-FR" sz="1200" b="1" dirty="0"/>
              <a:t> de </a:t>
            </a:r>
            <a:r>
              <a:rPr lang="fr-FR" sz="1200" b="1" dirty="0" err="1"/>
              <a:t>servicii</a:t>
            </a:r>
            <a:r>
              <a:rPr lang="fr-FR" sz="1200" b="1" dirty="0"/>
              <a:t>, </a:t>
            </a:r>
            <a:r>
              <a:rPr lang="fr-FR" sz="1200" b="1" dirty="0" err="1"/>
              <a:t>sigla</a:t>
            </a:r>
            <a:r>
              <a:rPr lang="fr-FR" sz="1200" b="1" dirty="0"/>
              <a:t>, forma de </a:t>
            </a:r>
            <a:r>
              <a:rPr lang="fr-FR" sz="1200" b="1" dirty="0" err="1"/>
              <a:t>organizare</a:t>
            </a:r>
            <a:r>
              <a:rPr lang="fr-FR" sz="1200" b="1" dirty="0"/>
              <a:t>, </a:t>
            </a:r>
            <a:r>
              <a:rPr lang="fr-FR" sz="1200" b="1" dirty="0" err="1"/>
              <a:t>misiunea</a:t>
            </a:r>
            <a:r>
              <a:rPr lang="fr-FR" sz="1200" b="1" dirty="0"/>
              <a:t>, date de contact, </a:t>
            </a:r>
            <a:r>
              <a:rPr lang="fr-FR" sz="1200" b="1" dirty="0" err="1"/>
              <a:t>respectiv</a:t>
            </a:r>
            <a:r>
              <a:rPr lang="fr-FR" sz="1200" b="1" dirty="0"/>
              <a:t>, </a:t>
            </a:r>
            <a:r>
              <a:rPr lang="fr-FR" sz="1200" b="1" dirty="0" err="1"/>
              <a:t>telefon</a:t>
            </a:r>
            <a:r>
              <a:rPr lang="fr-FR" sz="1200" b="1" dirty="0"/>
              <a:t>, e-mail, </a:t>
            </a:r>
            <a:r>
              <a:rPr lang="fr-FR" sz="1200" b="1" dirty="0" err="1"/>
              <a:t>persoana</a:t>
            </a:r>
            <a:r>
              <a:rPr lang="fr-FR" sz="1200" b="1" dirty="0"/>
              <a:t> de contact, aria de </a:t>
            </a:r>
            <a:r>
              <a:rPr lang="fr-FR" sz="1200" b="1" dirty="0" err="1"/>
              <a:t>acoperire</a:t>
            </a:r>
            <a:r>
              <a:rPr lang="fr-FR" sz="1200" b="1" dirty="0"/>
              <a:t>, </a:t>
            </a:r>
            <a:r>
              <a:rPr lang="fr-FR" sz="1200" b="1" dirty="0" err="1"/>
              <a:t>categoria</a:t>
            </a:r>
            <a:r>
              <a:rPr lang="fr-FR" sz="1200" b="1" dirty="0"/>
              <a:t> de </a:t>
            </a:r>
            <a:r>
              <a:rPr lang="fr-FR" sz="1200" b="1" dirty="0" err="1"/>
              <a:t>beneficiari</a:t>
            </a:r>
            <a:r>
              <a:rPr lang="fr-FR" sz="1200" b="1" dirty="0"/>
              <a:t> </a:t>
            </a:r>
            <a:r>
              <a:rPr lang="fr-FR" sz="1200" b="1" dirty="0" err="1"/>
              <a:t>careia</a:t>
            </a:r>
            <a:r>
              <a:rPr lang="fr-FR" sz="1200" b="1" dirty="0"/>
              <a:t> se </a:t>
            </a:r>
            <a:r>
              <a:rPr lang="fr-FR" sz="1200" b="1" dirty="0" err="1"/>
              <a:t>adresează</a:t>
            </a:r>
            <a:r>
              <a:rPr lang="fr-FR" sz="1200" b="1" dirty="0"/>
              <a:t>,  documente ce </a:t>
            </a:r>
            <a:r>
              <a:rPr lang="fr-FR" sz="1200" b="1" dirty="0" err="1"/>
              <a:t>trebuie</a:t>
            </a:r>
            <a:r>
              <a:rPr lang="fr-FR" sz="1200" b="1" dirty="0"/>
              <a:t> </a:t>
            </a:r>
            <a:r>
              <a:rPr lang="fr-FR" sz="1200" b="1" dirty="0" err="1"/>
              <a:t>să</a:t>
            </a:r>
            <a:r>
              <a:rPr lang="fr-FR" sz="1200" b="1" dirty="0"/>
              <a:t> le </a:t>
            </a:r>
            <a:r>
              <a:rPr lang="fr-FR" sz="1200" b="1" dirty="0" err="1"/>
              <a:t>prezinte</a:t>
            </a:r>
            <a:r>
              <a:rPr lang="fr-FR" sz="1200" b="1" dirty="0"/>
              <a:t> </a:t>
            </a:r>
            <a:r>
              <a:rPr lang="fr-FR" sz="1200" b="1" dirty="0" err="1"/>
              <a:t>beneficiarii</a:t>
            </a:r>
            <a:r>
              <a:rPr lang="fr-FR" sz="1200" b="1" dirty="0"/>
              <a:t> </a:t>
            </a:r>
            <a:r>
              <a:rPr lang="fr-FR" sz="1200" b="1" dirty="0" err="1"/>
              <a:t>când</a:t>
            </a:r>
            <a:r>
              <a:rPr lang="fr-FR" sz="1200" b="1" dirty="0"/>
              <a:t> se </a:t>
            </a:r>
            <a:r>
              <a:rPr lang="fr-FR" sz="1200" b="1" dirty="0" err="1"/>
              <a:t>adresează</a:t>
            </a:r>
            <a:r>
              <a:rPr lang="fr-FR" sz="1200" b="1" dirty="0"/>
              <a:t> </a:t>
            </a:r>
            <a:r>
              <a:rPr lang="fr-FR" sz="1200" b="1" dirty="0" err="1"/>
              <a:t>furnizorului</a:t>
            </a:r>
            <a:r>
              <a:rPr lang="fr-FR" sz="1200" b="1" dirty="0"/>
              <a:t>, </a:t>
            </a:r>
            <a:r>
              <a:rPr lang="fr-FR" sz="1200" b="1" dirty="0" err="1"/>
              <a:t>tipurile</a:t>
            </a:r>
            <a:r>
              <a:rPr lang="fr-FR" sz="1200" b="1" dirty="0"/>
              <a:t> de </a:t>
            </a:r>
            <a:r>
              <a:rPr lang="fr-FR" sz="1200" b="1" dirty="0" err="1"/>
              <a:t>servicii</a:t>
            </a:r>
            <a:r>
              <a:rPr lang="fr-FR" sz="1200" b="1" dirty="0"/>
              <a:t> </a:t>
            </a:r>
            <a:r>
              <a:rPr lang="fr-FR" sz="1200" b="1" dirty="0" err="1"/>
              <a:t>oferite</a:t>
            </a:r>
            <a:r>
              <a:rPr lang="fr-FR" sz="1200" b="1" dirty="0"/>
              <a:t>. </a:t>
            </a:r>
            <a:r>
              <a:rPr lang="fr-FR" sz="1200" b="1" i="1" dirty="0"/>
              <a:t>“</a:t>
            </a:r>
            <a:r>
              <a:rPr lang="en-US" sz="1200" b="1" i="1" dirty="0" err="1"/>
              <a:t>Ghidul</a:t>
            </a:r>
            <a:r>
              <a:rPr lang="en-US" sz="1200" b="1" i="1" dirty="0"/>
              <a:t> </a:t>
            </a:r>
            <a:r>
              <a:rPr lang="en-US" sz="1200" b="1" i="1" dirty="0" err="1"/>
              <a:t>informativ</a:t>
            </a:r>
            <a:r>
              <a:rPr lang="en-US" sz="1200" b="1" i="1" dirty="0"/>
              <a:t> al </a:t>
            </a:r>
            <a:r>
              <a:rPr lang="en-US" sz="1200" b="1" i="1" dirty="0" err="1"/>
              <a:t>serviciilor</a:t>
            </a:r>
            <a:r>
              <a:rPr lang="en-US" sz="1200" b="1" i="1" dirty="0"/>
              <a:t> </a:t>
            </a:r>
            <a:r>
              <a:rPr lang="en-US" sz="1200" b="1" i="1" dirty="0" err="1"/>
              <a:t>sociale</a:t>
            </a:r>
            <a:r>
              <a:rPr lang="en-US" sz="1200" b="1" i="1" dirty="0"/>
              <a:t> din </a:t>
            </a:r>
            <a:r>
              <a:rPr lang="en-US" sz="1200" b="1" i="1" dirty="0" err="1"/>
              <a:t>judeţul</a:t>
            </a:r>
            <a:r>
              <a:rPr lang="en-US" sz="1200" b="1" i="1" dirty="0"/>
              <a:t> </a:t>
            </a:r>
            <a:r>
              <a:rPr lang="en-US" sz="1200" b="1" i="1" dirty="0" err="1"/>
              <a:t>Vâlcea</a:t>
            </a:r>
            <a:r>
              <a:rPr lang="en-US" sz="1200" b="1" i="1" dirty="0"/>
              <a:t>”</a:t>
            </a:r>
            <a:r>
              <a:rPr lang="en-US" sz="1200" b="1" dirty="0"/>
              <a:t> </a:t>
            </a:r>
            <a:r>
              <a:rPr lang="en-US" sz="1200" b="1" dirty="0" err="1"/>
              <a:t>va</a:t>
            </a:r>
            <a:r>
              <a:rPr lang="en-US" sz="1200" b="1" dirty="0"/>
              <a:t> </a:t>
            </a:r>
            <a:r>
              <a:rPr lang="en-US" sz="1200" b="1" dirty="0" err="1"/>
              <a:t>avea</a:t>
            </a:r>
            <a:r>
              <a:rPr lang="en-US" sz="1200" b="1" dirty="0"/>
              <a:t> </a:t>
            </a:r>
            <a:r>
              <a:rPr lang="en-US" sz="1200" b="1" dirty="0" err="1"/>
              <a:t>si</a:t>
            </a:r>
            <a:r>
              <a:rPr lang="en-US" sz="1200" b="1" dirty="0"/>
              <a:t> o </a:t>
            </a:r>
            <a:r>
              <a:rPr lang="en-US" sz="1200" b="1" dirty="0" err="1"/>
              <a:t>varianta</a:t>
            </a:r>
            <a:r>
              <a:rPr lang="en-US" sz="1200" b="1" dirty="0"/>
              <a:t> online, </a:t>
            </a:r>
            <a:r>
              <a:rPr lang="en-US" sz="1200" b="1" dirty="0" err="1"/>
              <a:t>ce</a:t>
            </a:r>
            <a:r>
              <a:rPr lang="en-US" sz="1200" b="1" dirty="0"/>
              <a:t> </a:t>
            </a:r>
            <a:r>
              <a:rPr lang="en-US" sz="1200" b="1" dirty="0" err="1"/>
              <a:t>va</a:t>
            </a:r>
            <a:r>
              <a:rPr lang="en-US" sz="1200" b="1" dirty="0"/>
              <a:t> fi </a:t>
            </a:r>
            <a:r>
              <a:rPr lang="en-US" sz="1200" b="1" dirty="0" err="1"/>
              <a:t>disponibila</a:t>
            </a:r>
            <a:r>
              <a:rPr lang="en-US" sz="1200" b="1" dirty="0"/>
              <a:t> </a:t>
            </a:r>
            <a:r>
              <a:rPr lang="en-US" sz="1200" b="1" dirty="0" err="1"/>
              <a:t>pe</a:t>
            </a:r>
            <a:r>
              <a:rPr lang="en-US" sz="1200" b="1" dirty="0"/>
              <a:t> site-</a:t>
            </a:r>
            <a:r>
              <a:rPr lang="en-US" sz="1200" b="1" dirty="0" err="1"/>
              <a:t>ul</a:t>
            </a:r>
            <a:r>
              <a:rPr lang="en-US" sz="1200" b="1" dirty="0"/>
              <a:t> </a:t>
            </a:r>
            <a:r>
              <a:rPr lang="en-US" sz="1200" b="1" dirty="0" err="1"/>
              <a:t>organizatiei</a:t>
            </a:r>
            <a:r>
              <a:rPr lang="en-US" sz="1200" b="1" dirty="0"/>
              <a:t> </a:t>
            </a:r>
            <a:r>
              <a:rPr lang="en-US" sz="1200" b="1" dirty="0" err="1"/>
              <a:t>si</a:t>
            </a:r>
            <a:r>
              <a:rPr lang="en-US" sz="1200" b="1" dirty="0"/>
              <a:t> al </a:t>
            </a:r>
            <a:r>
              <a:rPr lang="en-US" sz="1200" b="1" dirty="0" err="1"/>
              <a:t>partenerului</a:t>
            </a:r>
            <a:r>
              <a:rPr lang="en-US" sz="1200" b="1" dirty="0"/>
              <a:t> de </a:t>
            </a:r>
            <a:r>
              <a:rPr lang="en-US" sz="1200" b="1" dirty="0" err="1"/>
              <a:t>proiect</a:t>
            </a:r>
            <a:r>
              <a:rPr lang="en-US" sz="1200" b="1" dirty="0"/>
              <a:t>.</a:t>
            </a:r>
            <a:endParaRPr lang="ro-RO" sz="1200" b="1" dirty="0"/>
          </a:p>
          <a:p>
            <a:r>
              <a:rPr lang="ro-RO" sz="1200" b="1" dirty="0"/>
              <a:t> Finantarea nerambursabila in cadrul proiectului a fost de 71189 euro, Fundatia Inima pentru Inima asigurand din fonduri proprii 10% din valoarea proiectului. </a:t>
            </a:r>
          </a:p>
          <a:p>
            <a:endParaRPr lang="ro-RO" dirty="0"/>
          </a:p>
        </p:txBody>
      </p:sp>
    </p:spTree>
  </p:cSld>
  <p:clrMapOvr>
    <a:masterClrMapping/>
  </p:clrMapOvr>
  <p:transition spd="slow">
    <p:push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a:xfrm>
            <a:off x="1166813" y="928688"/>
            <a:ext cx="6140450" cy="361950"/>
          </a:xfrm>
        </p:spPr>
        <p:txBody>
          <a:bodyPr rtlCol="0">
            <a:normAutofit fontScale="90000"/>
          </a:bodyPr>
          <a:lstStyle/>
          <a:p>
            <a:pPr eaLnBrk="1" fontAlgn="auto" hangingPunct="1">
              <a:spcAft>
                <a:spcPts val="0"/>
              </a:spcAft>
              <a:defRPr/>
            </a:pPr>
            <a:r>
              <a:rPr lang="ro-RO" sz="1800" b="1" i="1" dirty="0"/>
              <a:t>Proiecte  de referință ale Fundaţiei Inimă pentru Inimă</a:t>
            </a:r>
            <a:endParaRPr lang="en-US" sz="1800" b="1" i="1" dirty="0" smtClean="0"/>
          </a:p>
        </p:txBody>
      </p:sp>
      <p:sp>
        <p:nvSpPr>
          <p:cNvPr id="29699" name="Rectangle 3"/>
          <p:cNvSpPr>
            <a:spLocks noGrp="1" noRot="1" noChangeArrowheads="1"/>
          </p:cNvSpPr>
          <p:nvPr>
            <p:ph idx="1"/>
          </p:nvPr>
        </p:nvSpPr>
        <p:spPr>
          <a:xfrm>
            <a:off x="819150" y="2205038"/>
            <a:ext cx="8674100" cy="4103687"/>
          </a:xfrm>
        </p:spPr>
        <p:txBody>
          <a:bodyPr/>
          <a:lstStyle/>
          <a:p>
            <a:pPr algn="just" eaLnBrk="1" hangingPunct="1">
              <a:lnSpc>
                <a:spcPct val="80000"/>
              </a:lnSpc>
              <a:buFont typeface="Wingdings" pitchFamily="2" charset="2"/>
              <a:buNone/>
            </a:pPr>
            <a:r>
              <a:rPr lang="ro-RO" sz="1200" smtClean="0"/>
              <a:t>	</a:t>
            </a:r>
          </a:p>
        </p:txBody>
      </p:sp>
      <p:pic>
        <p:nvPicPr>
          <p:cNvPr id="29700" name="Picture 4" descr="sigla ipi"/>
          <p:cNvPicPr>
            <a:picLocks noChangeAspect="1" noChangeArrowheads="1"/>
          </p:cNvPicPr>
          <p:nvPr/>
        </p:nvPicPr>
        <p:blipFill>
          <a:blip r:embed="rId3" cstate="print"/>
          <a:srcRect/>
          <a:stretch>
            <a:fillRect/>
          </a:stretch>
        </p:blipFill>
        <p:spPr bwMode="auto">
          <a:xfrm>
            <a:off x="7605713" y="115888"/>
            <a:ext cx="1982787" cy="1120775"/>
          </a:xfrm>
          <a:prstGeom prst="rect">
            <a:avLst/>
          </a:prstGeom>
          <a:noFill/>
          <a:ln w="9525">
            <a:noFill/>
            <a:miter lim="800000"/>
            <a:headEnd/>
            <a:tailEnd/>
          </a:ln>
        </p:spPr>
      </p:pic>
      <p:sp>
        <p:nvSpPr>
          <p:cNvPr id="29701" name="Text Box 5"/>
          <p:cNvSpPr txBox="1">
            <a:spLocks noChangeArrowheads="1"/>
          </p:cNvSpPr>
          <p:nvPr/>
        </p:nvSpPr>
        <p:spPr bwMode="auto">
          <a:xfrm>
            <a:off x="2378075" y="404813"/>
            <a:ext cx="4837113" cy="954107"/>
          </a:xfrm>
          <a:prstGeom prst="rect">
            <a:avLst/>
          </a:prstGeom>
          <a:noFill/>
          <a:ln w="9525">
            <a:noFill/>
            <a:miter lim="800000"/>
            <a:headEnd/>
            <a:tailEnd/>
          </a:ln>
        </p:spPr>
        <p:txBody>
          <a:bodyPr>
            <a:spAutoFit/>
          </a:bodyPr>
          <a:lstStyle/>
          <a:p>
            <a:pPr algn="ctr" eaLnBrk="0" hangingPunct="0"/>
            <a:r>
              <a:rPr lang="ro-RO" sz="1400" b="1" i="1" dirty="0"/>
              <a:t>FUNDAŢIA INIMĂ PENTRU INIMĂ </a:t>
            </a:r>
          </a:p>
          <a:p>
            <a:pPr algn="ctr" eaLnBrk="0" hangingPunct="0"/>
            <a:r>
              <a:rPr lang="ro-RO" sz="1400" b="1" i="1" dirty="0"/>
              <a:t>RAPORT DE </a:t>
            </a:r>
            <a:r>
              <a:rPr lang="ro-RO" sz="1400" b="1" i="1" dirty="0" smtClean="0"/>
              <a:t>ACTIVITATE</a:t>
            </a:r>
          </a:p>
          <a:p>
            <a:pPr algn="ctr" eaLnBrk="0" hangingPunct="0"/>
            <a:r>
              <a:rPr lang="ro-RO" sz="1400" b="1" i="1" dirty="0" smtClean="0"/>
              <a:t>201</a:t>
            </a:r>
            <a:r>
              <a:rPr lang="ro-RO" sz="1400" b="1" i="1" dirty="0"/>
              <a:t>6</a:t>
            </a:r>
            <a:endParaRPr lang="en-US" sz="1400" b="1" i="1" dirty="0" smtClean="0"/>
          </a:p>
          <a:p>
            <a:pPr algn="ctr" eaLnBrk="0" hangingPunct="0"/>
            <a:endParaRPr lang="en-US" sz="1400" b="1" i="1" dirty="0"/>
          </a:p>
        </p:txBody>
      </p:sp>
      <p:sp>
        <p:nvSpPr>
          <p:cNvPr id="29702" name="Text Box 6"/>
          <p:cNvSpPr txBox="1">
            <a:spLocks noChangeArrowheads="1"/>
          </p:cNvSpPr>
          <p:nvPr/>
        </p:nvSpPr>
        <p:spPr bwMode="auto">
          <a:xfrm>
            <a:off x="661988" y="6453188"/>
            <a:ext cx="8348662" cy="369887"/>
          </a:xfrm>
          <a:prstGeom prst="rect">
            <a:avLst/>
          </a:prstGeom>
          <a:noFill/>
          <a:ln w="9525">
            <a:noFill/>
            <a:miter lim="800000"/>
            <a:headEnd/>
            <a:tailEnd/>
          </a:ln>
        </p:spPr>
        <p:txBody>
          <a:bodyPr>
            <a:spAutoFit/>
          </a:bodyPr>
          <a:lstStyle/>
          <a:p>
            <a:pPr>
              <a:spcBef>
                <a:spcPct val="50000"/>
              </a:spcBef>
            </a:pPr>
            <a:endParaRPr lang="ro-RO" sz="1800"/>
          </a:p>
        </p:txBody>
      </p:sp>
      <p:sp>
        <p:nvSpPr>
          <p:cNvPr id="29703" name="Text Box 7"/>
          <p:cNvSpPr txBox="1">
            <a:spLocks noChangeArrowheads="1"/>
          </p:cNvSpPr>
          <p:nvPr/>
        </p:nvSpPr>
        <p:spPr bwMode="auto">
          <a:xfrm>
            <a:off x="974725" y="6381750"/>
            <a:ext cx="8347075" cy="276225"/>
          </a:xfrm>
          <a:prstGeom prst="rect">
            <a:avLst/>
          </a:prstGeom>
          <a:noFill/>
          <a:ln w="9525">
            <a:noFill/>
            <a:miter lim="800000"/>
            <a:headEnd/>
            <a:tailEnd/>
          </a:ln>
        </p:spPr>
        <p:txBody>
          <a:bodyPr>
            <a:spAutoFit/>
          </a:bodyPr>
          <a:lstStyle/>
          <a:p>
            <a:pPr algn="ctr"/>
            <a:r>
              <a:rPr lang="ro-RO" sz="1200" b="1" i="1">
                <a:hlinkClick r:id="rId4"/>
              </a:rPr>
              <a:t>www.ipi.ro</a:t>
            </a:r>
            <a:r>
              <a:rPr lang="ro-RO" sz="1200"/>
              <a:t> </a:t>
            </a:r>
            <a:endParaRPr lang="en-US" sz="1200"/>
          </a:p>
        </p:txBody>
      </p:sp>
      <p:sp>
        <p:nvSpPr>
          <p:cNvPr id="218120" name="Rectangle 8"/>
          <p:cNvSpPr>
            <a:spLocks noChangeArrowheads="1"/>
          </p:cNvSpPr>
          <p:nvPr/>
        </p:nvSpPr>
        <p:spPr bwMode="auto">
          <a:xfrm>
            <a:off x="738188" y="1357313"/>
            <a:ext cx="8424862" cy="288925"/>
          </a:xfrm>
          <a:prstGeom prst="rect">
            <a:avLst/>
          </a:prstGeom>
          <a:noFill/>
          <a:ln w="9525" algn="ctr">
            <a:noFill/>
            <a:miter lim="800000"/>
            <a:headEnd/>
            <a:tailEnd/>
          </a:ln>
          <a:effectLst/>
        </p:spPr>
        <p:txBody>
          <a:bodyPr>
            <a:spAutoFit/>
          </a:bodyPr>
          <a:lstStyle/>
          <a:p>
            <a:pPr marL="342900" indent="-342900" algn="ctr">
              <a:lnSpc>
                <a:spcPct val="80000"/>
              </a:lnSpc>
              <a:spcBef>
                <a:spcPct val="20000"/>
              </a:spcBef>
              <a:buClr>
                <a:schemeClr val="tx1"/>
              </a:buClr>
              <a:buFont typeface="Wingdings" pitchFamily="2" charset="2"/>
              <a:buNone/>
              <a:defRPr/>
            </a:pPr>
            <a:r>
              <a:rPr lang="ro-RO" sz="1600" b="1" dirty="0">
                <a:effectLst>
                  <a:outerShdw blurRad="38100" dist="38100" dir="2700000" algn="tl">
                    <a:srgbClr val="000000"/>
                  </a:outerShdw>
                </a:effectLst>
              </a:rPr>
              <a:t>Economia socială șanse reale pentru o viață mai bună</a:t>
            </a:r>
            <a:endParaRPr lang="en-US" sz="1600" b="1" dirty="0">
              <a:effectLst>
                <a:outerShdw blurRad="38100" dist="38100" dir="2700000" algn="tl">
                  <a:srgbClr val="000000"/>
                </a:outerShdw>
              </a:effectLst>
            </a:endParaRPr>
          </a:p>
        </p:txBody>
      </p:sp>
      <p:sp>
        <p:nvSpPr>
          <p:cNvPr id="29705" name="TextBox 9"/>
          <p:cNvSpPr txBox="1">
            <a:spLocks noChangeArrowheads="1"/>
          </p:cNvSpPr>
          <p:nvPr/>
        </p:nvSpPr>
        <p:spPr bwMode="auto">
          <a:xfrm>
            <a:off x="238125" y="1714500"/>
            <a:ext cx="9358313" cy="4770438"/>
          </a:xfrm>
          <a:prstGeom prst="rect">
            <a:avLst/>
          </a:prstGeom>
          <a:noFill/>
          <a:ln w="9525">
            <a:noFill/>
            <a:miter lim="800000"/>
            <a:headEnd/>
            <a:tailEnd/>
          </a:ln>
        </p:spPr>
        <p:txBody>
          <a:bodyPr>
            <a:spAutoFit/>
          </a:bodyPr>
          <a:lstStyle/>
          <a:p>
            <a:r>
              <a:rPr lang="ro-RO" sz="1400" dirty="0"/>
              <a:t>P</a:t>
            </a:r>
            <a:r>
              <a:rPr lang="it-IT" sz="1400" dirty="0"/>
              <a:t>roiectul strategic </a:t>
            </a:r>
            <a:r>
              <a:rPr lang="it-IT" sz="1400" b="1" dirty="0"/>
              <a:t>“Economia socială - şanse reale pentru o viaţă mai bună!”</a:t>
            </a:r>
            <a:r>
              <a:rPr lang="it-IT" sz="1400" dirty="0"/>
              <a:t>- </a:t>
            </a:r>
            <a:r>
              <a:rPr lang="it-IT" sz="1400" i="1" dirty="0"/>
              <a:t>POSDRU/84/6.1/S/49774, </a:t>
            </a:r>
            <a:r>
              <a:rPr lang="ro-RO" sz="1400" dirty="0"/>
              <a:t> este </a:t>
            </a:r>
            <a:r>
              <a:rPr lang="it-IT" sz="1400" dirty="0"/>
              <a:t>implementat de către FUNDAŢIA INIMĂ PENTRU INIMĂ în parteneriat cu Arhiepiscopia Râmnicului, Arhiepiscopia Tomisului, Arhiepiscopia Sibiului, Universitatea “Constantin Brâncoveanu”-Piteşti, Asociaţia Bambini in Romania-Italia, Comunita Nuova-Italia şi Consorzio Cooperative Solidarieta e Lavoro-Italia. </a:t>
            </a:r>
            <a:endParaRPr lang="ro-RO" sz="1400" dirty="0"/>
          </a:p>
          <a:p>
            <a:endParaRPr lang="ro-RO" sz="1400" dirty="0"/>
          </a:p>
          <a:p>
            <a:r>
              <a:rPr lang="it-IT" sz="1400" dirty="0"/>
              <a:t>Proiectul este cofinanţat din Fondul Social European prin Programul Operaţional Sectorial Dezvoltarea Resurselor Umane 2007-2013,</a:t>
            </a:r>
            <a:r>
              <a:rPr lang="it-IT" sz="1400" b="1" dirty="0"/>
              <a:t> </a:t>
            </a:r>
            <a:r>
              <a:rPr lang="it-IT" sz="1400" dirty="0"/>
              <a:t>Axa prioritară 6 „Promovarea incluziunii sociale”, Domeniul major de interventie 6.1 „Dezvoltarea economiei sociale”.  Proiectul se derulează în perioada 2011-2014 şi urmăreşte dezvoltarea sectorului economiei sociale la nivelul Regiunilor Sud-Vest, Sud-Est şi Centru. În acest sens, vor fi realizate o serie de activităţi care vizează creşterea gradului de informare şi de interes al publicului larg faţă de economia socială, dezvoltarea abilităţilor şi competenţelor grupurilor vulnerabile în domeniul antreprenoriatului social, dezvoltarea mecanismelor şi instrumentelor de sprijin pentru structurile economiei sociale din cele trei regiuni.  Grupurile ţintă vizate de proiect sunt  </a:t>
            </a:r>
            <a:r>
              <a:rPr lang="it-IT" sz="1400" b="1" dirty="0"/>
              <a:t>persoane dezavantajate</a:t>
            </a:r>
            <a:r>
              <a:rPr lang="it-IT" sz="1400" dirty="0"/>
              <a:t> (persoane de etnie rromă, persoane cu dizabilităţi, tineri de peste 18 ani care parăsesc sistemul de protecţie a copilului, femei in situaţii de risc) </a:t>
            </a:r>
            <a:r>
              <a:rPr lang="it-IT" sz="1400" b="1" dirty="0"/>
              <a:t>manageri de </a:t>
            </a:r>
            <a:r>
              <a:rPr lang="ro-RO" sz="1400" b="1" dirty="0"/>
              <a:t>î</a:t>
            </a:r>
            <a:r>
              <a:rPr lang="it-IT" sz="1400" b="1" dirty="0"/>
              <a:t>ntreprinderi sociale, specialişti şi formatori implicaţi în economia socială.</a:t>
            </a:r>
            <a:endParaRPr lang="ro-RO" sz="1400" dirty="0"/>
          </a:p>
          <a:p>
            <a:r>
              <a:rPr lang="it-IT" sz="1400" dirty="0"/>
              <a:t>În cadrul proiectului </a:t>
            </a:r>
            <a:r>
              <a:rPr lang="ro-RO" sz="1400" dirty="0" smtClean="0"/>
              <a:t>au fost </a:t>
            </a:r>
            <a:r>
              <a:rPr lang="it-IT" sz="1400" dirty="0" smtClean="0"/>
              <a:t>realizate </a:t>
            </a:r>
            <a:r>
              <a:rPr lang="it-IT" sz="1400" dirty="0"/>
              <a:t>doua studii în domeniul economiei sociale în colaborare cu partenerii străini, vor fi editate două publicaţii în domeniul economiei sociale, se va derula o campanie de informare şi conştientizare cu privire la economia socială, peste 600 de persoane vor beneficia de programe de formare profesionala în domeniul antreprenoriatului social şi managementul întreprinderilor sociale. De asemenea, va fi creată o reţea de Centre de Suport pentru Structurile Economiei Sociale, vor fi înfiinţate 3 întreprinderi sociale şi un Consorţiu al întreprinderilor sociale.</a:t>
            </a:r>
            <a:endParaRPr lang="ro-RO" sz="1400" dirty="0"/>
          </a:p>
          <a:p>
            <a:endParaRPr lang="ro-RO" dirty="0"/>
          </a:p>
        </p:txBody>
      </p:sp>
    </p:spTree>
  </p:cSld>
  <p:clrMapOvr>
    <a:masterClrMapping/>
  </p:clrMapOvr>
  <p:transition spd="slow">
    <p:push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a:xfrm>
            <a:off x="1166813" y="928688"/>
            <a:ext cx="6140450" cy="361950"/>
          </a:xfrm>
        </p:spPr>
        <p:txBody>
          <a:bodyPr rtlCol="0">
            <a:normAutofit fontScale="90000"/>
          </a:bodyPr>
          <a:lstStyle/>
          <a:p>
            <a:pPr eaLnBrk="1" fontAlgn="auto" hangingPunct="1">
              <a:spcAft>
                <a:spcPts val="0"/>
              </a:spcAft>
              <a:defRPr/>
            </a:pPr>
            <a:r>
              <a:rPr lang="ro-RO" sz="1800" b="1" i="1" dirty="0" smtClean="0"/>
              <a:t>Proiecte </a:t>
            </a:r>
            <a:r>
              <a:rPr lang="ro-RO" sz="1800" b="1" i="1" dirty="0" smtClean="0"/>
              <a:t>de referință ale </a:t>
            </a:r>
            <a:r>
              <a:rPr lang="ro-RO" sz="1800" b="1" i="1" dirty="0" smtClean="0"/>
              <a:t>Fundaţiei Inimă pentru Inimă</a:t>
            </a:r>
            <a:endParaRPr lang="en-US" sz="1800" b="1" i="1" dirty="0" smtClean="0"/>
          </a:p>
        </p:txBody>
      </p:sp>
      <p:sp>
        <p:nvSpPr>
          <p:cNvPr id="30723" name="Rectangle 3"/>
          <p:cNvSpPr>
            <a:spLocks noGrp="1" noRot="1" noChangeArrowheads="1"/>
          </p:cNvSpPr>
          <p:nvPr>
            <p:ph idx="1"/>
          </p:nvPr>
        </p:nvSpPr>
        <p:spPr>
          <a:xfrm>
            <a:off x="819150" y="2205038"/>
            <a:ext cx="8674100" cy="4103687"/>
          </a:xfrm>
        </p:spPr>
        <p:txBody>
          <a:bodyPr/>
          <a:lstStyle/>
          <a:p>
            <a:pPr algn="just" eaLnBrk="1" hangingPunct="1">
              <a:lnSpc>
                <a:spcPct val="80000"/>
              </a:lnSpc>
              <a:buFont typeface="Wingdings" pitchFamily="2" charset="2"/>
              <a:buNone/>
            </a:pPr>
            <a:r>
              <a:rPr lang="ro-RO" sz="1200" smtClean="0"/>
              <a:t>	</a:t>
            </a:r>
          </a:p>
        </p:txBody>
      </p:sp>
      <p:pic>
        <p:nvPicPr>
          <p:cNvPr id="30724" name="Picture 4" descr="sigla ipi"/>
          <p:cNvPicPr>
            <a:picLocks noChangeAspect="1" noChangeArrowheads="1"/>
          </p:cNvPicPr>
          <p:nvPr/>
        </p:nvPicPr>
        <p:blipFill>
          <a:blip r:embed="rId3" cstate="print"/>
          <a:srcRect/>
          <a:stretch>
            <a:fillRect/>
          </a:stretch>
        </p:blipFill>
        <p:spPr bwMode="auto">
          <a:xfrm>
            <a:off x="7605713" y="115888"/>
            <a:ext cx="1982787" cy="1120775"/>
          </a:xfrm>
          <a:prstGeom prst="rect">
            <a:avLst/>
          </a:prstGeom>
          <a:noFill/>
          <a:ln w="9525">
            <a:noFill/>
            <a:miter lim="800000"/>
            <a:headEnd/>
            <a:tailEnd/>
          </a:ln>
        </p:spPr>
      </p:pic>
      <p:sp>
        <p:nvSpPr>
          <p:cNvPr id="30725" name="Text Box 5"/>
          <p:cNvSpPr txBox="1">
            <a:spLocks noChangeArrowheads="1"/>
          </p:cNvSpPr>
          <p:nvPr/>
        </p:nvSpPr>
        <p:spPr bwMode="auto">
          <a:xfrm>
            <a:off x="2378075" y="404813"/>
            <a:ext cx="4837113" cy="954107"/>
          </a:xfrm>
          <a:prstGeom prst="rect">
            <a:avLst/>
          </a:prstGeom>
          <a:noFill/>
          <a:ln w="9525">
            <a:noFill/>
            <a:miter lim="800000"/>
            <a:headEnd/>
            <a:tailEnd/>
          </a:ln>
        </p:spPr>
        <p:txBody>
          <a:bodyPr>
            <a:spAutoFit/>
          </a:bodyPr>
          <a:lstStyle/>
          <a:p>
            <a:pPr algn="ctr" eaLnBrk="0" hangingPunct="0"/>
            <a:r>
              <a:rPr lang="ro-RO" sz="1400" b="1" i="1" dirty="0"/>
              <a:t>FUNDAŢIA INIMĂ PENTRU INIMĂ </a:t>
            </a:r>
          </a:p>
          <a:p>
            <a:pPr algn="ctr" eaLnBrk="0" hangingPunct="0"/>
            <a:r>
              <a:rPr lang="ro-RO" sz="1400" b="1" i="1" dirty="0"/>
              <a:t>RAPORT DE ACTIVITATE </a:t>
            </a:r>
            <a:endParaRPr lang="ro-RO" sz="1400" b="1" i="1" dirty="0" smtClean="0"/>
          </a:p>
          <a:p>
            <a:pPr algn="ctr" eaLnBrk="0" hangingPunct="0"/>
            <a:r>
              <a:rPr lang="ro-RO" sz="1400" b="1" i="1" dirty="0" smtClean="0"/>
              <a:t>2016</a:t>
            </a:r>
            <a:endParaRPr lang="en-US" sz="1400" b="1" i="1" dirty="0" smtClean="0"/>
          </a:p>
          <a:p>
            <a:pPr algn="ctr" eaLnBrk="0" hangingPunct="0"/>
            <a:endParaRPr lang="en-US" sz="1400" b="1" i="1" dirty="0"/>
          </a:p>
        </p:txBody>
      </p:sp>
      <p:sp>
        <p:nvSpPr>
          <p:cNvPr id="30726" name="Text Box 6"/>
          <p:cNvSpPr txBox="1">
            <a:spLocks noChangeArrowheads="1"/>
          </p:cNvSpPr>
          <p:nvPr/>
        </p:nvSpPr>
        <p:spPr bwMode="auto">
          <a:xfrm>
            <a:off x="661988" y="6453188"/>
            <a:ext cx="8348662" cy="369887"/>
          </a:xfrm>
          <a:prstGeom prst="rect">
            <a:avLst/>
          </a:prstGeom>
          <a:noFill/>
          <a:ln w="9525">
            <a:noFill/>
            <a:miter lim="800000"/>
            <a:headEnd/>
            <a:tailEnd/>
          </a:ln>
        </p:spPr>
        <p:txBody>
          <a:bodyPr>
            <a:spAutoFit/>
          </a:bodyPr>
          <a:lstStyle/>
          <a:p>
            <a:pPr>
              <a:spcBef>
                <a:spcPct val="50000"/>
              </a:spcBef>
            </a:pPr>
            <a:endParaRPr lang="ro-RO" sz="1800"/>
          </a:p>
        </p:txBody>
      </p:sp>
      <p:sp>
        <p:nvSpPr>
          <p:cNvPr id="30727" name="Text Box 7"/>
          <p:cNvSpPr txBox="1">
            <a:spLocks noChangeArrowheads="1"/>
          </p:cNvSpPr>
          <p:nvPr/>
        </p:nvSpPr>
        <p:spPr bwMode="auto">
          <a:xfrm>
            <a:off x="974725" y="6381750"/>
            <a:ext cx="8347075" cy="276225"/>
          </a:xfrm>
          <a:prstGeom prst="rect">
            <a:avLst/>
          </a:prstGeom>
          <a:noFill/>
          <a:ln w="9525">
            <a:noFill/>
            <a:miter lim="800000"/>
            <a:headEnd/>
            <a:tailEnd/>
          </a:ln>
        </p:spPr>
        <p:txBody>
          <a:bodyPr>
            <a:spAutoFit/>
          </a:bodyPr>
          <a:lstStyle/>
          <a:p>
            <a:pPr algn="ctr"/>
            <a:r>
              <a:rPr lang="ro-RO" sz="1200" b="1" i="1">
                <a:hlinkClick r:id="rId4"/>
              </a:rPr>
              <a:t>www.ipi.ro</a:t>
            </a:r>
            <a:r>
              <a:rPr lang="ro-RO" sz="1200"/>
              <a:t> </a:t>
            </a:r>
            <a:endParaRPr lang="en-US" sz="1200"/>
          </a:p>
        </p:txBody>
      </p:sp>
      <p:sp>
        <p:nvSpPr>
          <p:cNvPr id="218120" name="Rectangle 8"/>
          <p:cNvSpPr>
            <a:spLocks noChangeArrowheads="1"/>
          </p:cNvSpPr>
          <p:nvPr/>
        </p:nvSpPr>
        <p:spPr bwMode="auto">
          <a:xfrm>
            <a:off x="738188" y="1214438"/>
            <a:ext cx="8424862" cy="288925"/>
          </a:xfrm>
          <a:prstGeom prst="rect">
            <a:avLst/>
          </a:prstGeom>
          <a:noFill/>
          <a:ln w="9525" algn="ctr">
            <a:noFill/>
            <a:miter lim="800000"/>
            <a:headEnd/>
            <a:tailEnd/>
          </a:ln>
          <a:effectLst/>
        </p:spPr>
        <p:txBody>
          <a:bodyPr>
            <a:spAutoFit/>
          </a:bodyPr>
          <a:lstStyle/>
          <a:p>
            <a:pPr marL="342900" indent="-342900" algn="ctr">
              <a:lnSpc>
                <a:spcPct val="80000"/>
              </a:lnSpc>
              <a:spcBef>
                <a:spcPct val="20000"/>
              </a:spcBef>
              <a:buClr>
                <a:schemeClr val="tx1"/>
              </a:buClr>
              <a:buFont typeface="Wingdings" pitchFamily="2" charset="2"/>
              <a:buNone/>
              <a:defRPr/>
            </a:pPr>
            <a:r>
              <a:rPr lang="ro-RO" sz="1600" b="1" dirty="0">
                <a:effectLst>
                  <a:outerShdw blurRad="38100" dist="38100" dir="2700000" algn="tl">
                    <a:srgbClr val="000000"/>
                  </a:outerShdw>
                </a:effectLst>
              </a:rPr>
              <a:t>PROIECTUL </a:t>
            </a:r>
            <a:r>
              <a:rPr lang="ro-RO" sz="1600" b="1" dirty="0" smtClean="0">
                <a:effectLst>
                  <a:outerShdw blurRad="38100" dist="38100" dir="2700000" algn="tl">
                    <a:srgbClr val="000000"/>
                  </a:outerShdw>
                </a:effectLst>
              </a:rPr>
              <a:t>PRO CHILD 2011-2012</a:t>
            </a:r>
            <a:endParaRPr lang="en-US" sz="1600" b="1" dirty="0">
              <a:effectLst>
                <a:outerShdw blurRad="38100" dist="38100" dir="2700000" algn="tl">
                  <a:srgbClr val="000000"/>
                </a:outerShdw>
              </a:effectLst>
            </a:endParaRPr>
          </a:p>
        </p:txBody>
      </p:sp>
      <p:sp>
        <p:nvSpPr>
          <p:cNvPr id="30729" name="TextBox 9"/>
          <p:cNvSpPr txBox="1">
            <a:spLocks noChangeArrowheads="1"/>
          </p:cNvSpPr>
          <p:nvPr/>
        </p:nvSpPr>
        <p:spPr bwMode="auto">
          <a:xfrm>
            <a:off x="238125" y="1500188"/>
            <a:ext cx="9358313" cy="5552289"/>
          </a:xfrm>
          <a:prstGeom prst="rect">
            <a:avLst/>
          </a:prstGeom>
          <a:noFill/>
          <a:ln w="9525">
            <a:noFill/>
            <a:miter lim="800000"/>
            <a:headEnd/>
            <a:tailEnd/>
          </a:ln>
        </p:spPr>
        <p:txBody>
          <a:bodyPr wrap="square">
            <a:spAutoFit/>
          </a:bodyPr>
          <a:lstStyle/>
          <a:p>
            <a:pPr algn="just"/>
            <a:r>
              <a:rPr lang="ro-RO" sz="1600" dirty="0"/>
              <a:t>Obiectivul general al proiectului PRO-CHILD </a:t>
            </a:r>
            <a:r>
              <a:rPr lang="ro-RO" sz="1600" dirty="0" smtClean="0"/>
              <a:t>a fost </a:t>
            </a:r>
            <a:r>
              <a:rPr lang="ro-RO" sz="1600" dirty="0"/>
              <a:t>acela de a promova si sustine dreptul copiilor si al adolescentilor de a creste in sanul propriilor lor familii si de a fi pe deplin integrati in comunitatile lor locale. In particular, proiectul </a:t>
            </a:r>
            <a:r>
              <a:rPr lang="ro-RO" sz="1600" dirty="0" smtClean="0"/>
              <a:t>PRO-CHILD a infruntat </a:t>
            </a:r>
            <a:r>
              <a:rPr lang="ro-RO" sz="1600" dirty="0"/>
              <a:t>problemele grupului in particular vulnerabil, constituit din minorii romani, romi si care nu sunt romi, si din adolescentii care traiesc in Romania sau in Italia care sunt neglijati de parinti sau care risca sa fie abandonati, sa fie victimele rasismului si ale intolerantei din motive etnice sau stereotipe.</a:t>
            </a:r>
          </a:p>
          <a:p>
            <a:r>
              <a:rPr lang="ro-RO" sz="1600" dirty="0" smtClean="0"/>
              <a:t>Rezultate:</a:t>
            </a:r>
          </a:p>
          <a:p>
            <a:pPr marL="387350" indent="-342900">
              <a:spcBef>
                <a:spcPts val="0"/>
              </a:spcBef>
              <a:spcAft>
                <a:spcPts val="0"/>
              </a:spcAft>
              <a:buClrTx/>
              <a:buSzPct val="45000"/>
              <a:tabLst>
                <a:tab pos="525463" algn="l"/>
                <a:tab pos="1439863" algn="l"/>
                <a:tab pos="2354263" algn="l"/>
                <a:tab pos="3268663" algn="l"/>
                <a:tab pos="4183063" algn="l"/>
                <a:tab pos="5097463" algn="l"/>
                <a:tab pos="6011863" algn="l"/>
                <a:tab pos="6926263" algn="l"/>
                <a:tab pos="7840663" algn="l"/>
                <a:tab pos="8755063" algn="l"/>
                <a:tab pos="9669463" algn="l"/>
              </a:tabLst>
              <a:defRPr/>
            </a:pPr>
            <a:r>
              <a:rPr lang="it-IT" sz="1400" spc="-100" dirty="0" smtClean="0">
                <a:solidFill>
                  <a:srgbClr val="FF0000"/>
                </a:solidFill>
                <a:cs typeface="Calibri" pitchFamily="34" charset="0"/>
              </a:rPr>
              <a:t>2.197   </a:t>
            </a:r>
            <a:r>
              <a:rPr lang="ro-RO" sz="1400" dirty="0" smtClean="0">
                <a:solidFill>
                  <a:srgbClr val="000000"/>
                </a:solidFill>
                <a:cs typeface="Calibri" pitchFamily="34" charset="0"/>
              </a:rPr>
              <a:t>tineri români și italieni</a:t>
            </a:r>
            <a:r>
              <a:rPr lang="it-IT" sz="1400" dirty="0" smtClean="0">
                <a:solidFill>
                  <a:srgbClr val="000000"/>
                </a:solidFill>
                <a:cs typeface="Calibri" pitchFamily="34" charset="0"/>
              </a:rPr>
              <a:t> sensibiliz</a:t>
            </a:r>
            <a:r>
              <a:rPr lang="ro-RO" sz="1400" dirty="0" smtClean="0">
                <a:solidFill>
                  <a:srgbClr val="000000"/>
                </a:solidFill>
                <a:cs typeface="Calibri" pitchFamily="34" charset="0"/>
              </a:rPr>
              <a:t>ați cu privire la condițiile de vulnerabilitate ale unui mare număr de copii români, despre drepturile lor fundamentale și despre participarea în cadrul unei experiențe de voluntariat</a:t>
            </a:r>
            <a:endParaRPr lang="it-IT" sz="1400" dirty="0" smtClean="0">
              <a:solidFill>
                <a:srgbClr val="000000"/>
              </a:solidFill>
              <a:cs typeface="Calibri" pitchFamily="34" charset="0"/>
            </a:endParaRPr>
          </a:p>
          <a:p>
            <a:pPr marL="387350" indent="-342900">
              <a:spcBef>
                <a:spcPts val="0"/>
              </a:spcBef>
              <a:spcAft>
                <a:spcPts val="0"/>
              </a:spcAft>
              <a:buClrTx/>
              <a:buSzPct val="45000"/>
              <a:tabLst>
                <a:tab pos="525463" algn="l"/>
                <a:tab pos="1439863" algn="l"/>
                <a:tab pos="2354263" algn="l"/>
                <a:tab pos="3268663" algn="l"/>
                <a:tab pos="4183063" algn="l"/>
                <a:tab pos="5097463" algn="l"/>
                <a:tab pos="6011863" algn="l"/>
                <a:tab pos="6926263" algn="l"/>
                <a:tab pos="7840663" algn="l"/>
                <a:tab pos="8755063" algn="l"/>
                <a:tab pos="9669463" algn="l"/>
              </a:tabLst>
              <a:defRPr/>
            </a:pPr>
            <a:r>
              <a:rPr lang="it-IT" sz="1400" dirty="0" smtClean="0">
                <a:solidFill>
                  <a:srgbClr val="FF0000"/>
                </a:solidFill>
                <a:cs typeface="Calibri" pitchFamily="34" charset="0"/>
              </a:rPr>
              <a:t>220 </a:t>
            </a:r>
            <a:r>
              <a:rPr lang="ro-RO" sz="1400" dirty="0" smtClean="0">
                <a:solidFill>
                  <a:srgbClr val="FF0000"/>
                </a:solidFill>
                <a:cs typeface="Calibri" pitchFamily="34" charset="0"/>
              </a:rPr>
              <a:t>tineri</a:t>
            </a:r>
            <a:r>
              <a:rPr lang="it-IT" sz="1400" dirty="0" smtClean="0">
                <a:solidFill>
                  <a:srgbClr val="000000"/>
                </a:solidFill>
                <a:cs typeface="Calibri" pitchFamily="34" charset="0"/>
              </a:rPr>
              <a:t> sele</a:t>
            </a:r>
            <a:r>
              <a:rPr lang="ro-RO" sz="1400" dirty="0" smtClean="0">
                <a:solidFill>
                  <a:srgbClr val="000000"/>
                </a:solidFill>
                <a:cs typeface="Calibri" pitchFamily="34" charset="0"/>
              </a:rPr>
              <a:t>cționați</a:t>
            </a:r>
            <a:r>
              <a:rPr lang="it-IT" sz="1400" dirty="0" smtClean="0">
                <a:solidFill>
                  <a:srgbClr val="000000"/>
                </a:solidFill>
                <a:cs typeface="Calibri" pitchFamily="34" charset="0"/>
              </a:rPr>
              <a:t>, forma</a:t>
            </a:r>
            <a:r>
              <a:rPr lang="ro-RO" sz="1400" dirty="0" smtClean="0">
                <a:solidFill>
                  <a:srgbClr val="000000"/>
                </a:solidFill>
                <a:cs typeface="Calibri" pitchFamily="34" charset="0"/>
              </a:rPr>
              <a:t>ț</a:t>
            </a:r>
            <a:r>
              <a:rPr lang="it-IT" sz="1400" dirty="0" smtClean="0">
                <a:solidFill>
                  <a:srgbClr val="000000"/>
                </a:solidFill>
                <a:cs typeface="Calibri" pitchFamily="34" charset="0"/>
              </a:rPr>
              <a:t>i  </a:t>
            </a:r>
            <a:r>
              <a:rPr lang="ro-RO" sz="1400" dirty="0" smtClean="0">
                <a:solidFill>
                  <a:srgbClr val="000000"/>
                </a:solidFill>
                <a:cs typeface="Calibri" pitchFamily="34" charset="0"/>
              </a:rPr>
              <a:t>l</a:t>
            </a:r>
            <a:r>
              <a:rPr lang="it-IT" sz="1400" dirty="0" smtClean="0">
                <a:solidFill>
                  <a:srgbClr val="000000"/>
                </a:solidFill>
                <a:cs typeface="Calibri" pitchFamily="34" charset="0"/>
              </a:rPr>
              <a:t>a Milano </a:t>
            </a:r>
            <a:r>
              <a:rPr lang="ro-RO" sz="1400" dirty="0" smtClean="0">
                <a:solidFill>
                  <a:srgbClr val="000000"/>
                </a:solidFill>
                <a:cs typeface="Calibri" pitchFamily="34" charset="0"/>
              </a:rPr>
              <a:t>și</a:t>
            </a:r>
            <a:r>
              <a:rPr lang="it-IT" sz="1400" dirty="0" smtClean="0">
                <a:solidFill>
                  <a:srgbClr val="000000"/>
                </a:solidFill>
                <a:cs typeface="Calibri" pitchFamily="34" charset="0"/>
              </a:rPr>
              <a:t> part</a:t>
            </a:r>
            <a:r>
              <a:rPr lang="ro-RO" sz="1400" dirty="0" smtClean="0">
                <a:solidFill>
                  <a:srgbClr val="000000"/>
                </a:solidFill>
                <a:cs typeface="Calibri" pitchFamily="34" charset="0"/>
              </a:rPr>
              <a:t>i</a:t>
            </a:r>
            <a:r>
              <a:rPr lang="it-IT" sz="1400" dirty="0" smtClean="0">
                <a:solidFill>
                  <a:srgbClr val="000000"/>
                </a:solidFill>
                <a:cs typeface="Calibri" pitchFamily="34" charset="0"/>
              </a:rPr>
              <a:t>cipan</a:t>
            </a:r>
            <a:r>
              <a:rPr lang="ro-RO" sz="1400" dirty="0" smtClean="0">
                <a:solidFill>
                  <a:srgbClr val="000000"/>
                </a:solidFill>
                <a:cs typeface="Calibri" pitchFamily="34" charset="0"/>
              </a:rPr>
              <a:t>ț</a:t>
            </a:r>
            <a:r>
              <a:rPr lang="it-IT" sz="1400" dirty="0" smtClean="0">
                <a:solidFill>
                  <a:srgbClr val="000000"/>
                </a:solidFill>
                <a:cs typeface="Calibri" pitchFamily="34" charset="0"/>
              </a:rPr>
              <a:t>i </a:t>
            </a:r>
            <a:r>
              <a:rPr lang="ro-RO" sz="1400" dirty="0" smtClean="0">
                <a:solidFill>
                  <a:srgbClr val="000000"/>
                </a:solidFill>
                <a:cs typeface="Calibri" pitchFamily="34" charset="0"/>
              </a:rPr>
              <a:t>la taberele estivale de voluntariat </a:t>
            </a:r>
          </a:p>
          <a:p>
            <a:pPr marL="387350" indent="-342900">
              <a:spcBef>
                <a:spcPts val="0"/>
              </a:spcBef>
              <a:spcAft>
                <a:spcPts val="0"/>
              </a:spcAft>
              <a:buClrTx/>
              <a:buSzPct val="45000"/>
              <a:tabLst>
                <a:tab pos="525463" algn="l"/>
                <a:tab pos="1439863" algn="l"/>
                <a:tab pos="2354263" algn="l"/>
                <a:tab pos="3268663" algn="l"/>
                <a:tab pos="4183063" algn="l"/>
                <a:tab pos="5097463" algn="l"/>
                <a:tab pos="6011863" algn="l"/>
                <a:tab pos="6926263" algn="l"/>
                <a:tab pos="7840663" algn="l"/>
                <a:tab pos="8755063" algn="l"/>
                <a:tab pos="9669463" algn="l"/>
              </a:tabLst>
            </a:pPr>
            <a:r>
              <a:rPr lang="it-IT" sz="1400" dirty="0" smtClean="0">
                <a:solidFill>
                  <a:srgbClr val="FF0000"/>
                </a:solidFill>
                <a:cs typeface="Calibri" pitchFamily="34" charset="0"/>
              </a:rPr>
              <a:t>44 elevi </a:t>
            </a:r>
            <a:r>
              <a:rPr lang="ro-RO" sz="1400" dirty="0" smtClean="0">
                <a:solidFill>
                  <a:srgbClr val="FF0000"/>
                </a:solidFill>
                <a:cs typeface="Calibri" pitchFamily="34" charset="0"/>
              </a:rPr>
              <a:t>și </a:t>
            </a:r>
            <a:r>
              <a:rPr lang="it-IT" sz="1400" dirty="0" smtClean="0">
                <a:solidFill>
                  <a:srgbClr val="FF0000"/>
                </a:solidFill>
                <a:cs typeface="Calibri" pitchFamily="34" charset="0"/>
              </a:rPr>
              <a:t>studen</a:t>
            </a:r>
            <a:r>
              <a:rPr lang="ro-RO" sz="1400" dirty="0" smtClean="0">
                <a:solidFill>
                  <a:srgbClr val="FF0000"/>
                </a:solidFill>
                <a:cs typeface="Calibri" pitchFamily="34" charset="0"/>
              </a:rPr>
              <a:t>ț</a:t>
            </a:r>
            <a:r>
              <a:rPr lang="it-IT" sz="1400" dirty="0" smtClean="0">
                <a:solidFill>
                  <a:srgbClr val="FF0000"/>
                </a:solidFill>
                <a:cs typeface="Calibri" pitchFamily="34" charset="0"/>
              </a:rPr>
              <a:t>i </a:t>
            </a:r>
            <a:r>
              <a:rPr lang="it-IT" sz="1400" dirty="0" smtClean="0">
                <a:solidFill>
                  <a:srgbClr val="000000"/>
                </a:solidFill>
                <a:cs typeface="Calibri" pitchFamily="34" charset="0"/>
              </a:rPr>
              <a:t>sele</a:t>
            </a:r>
            <a:r>
              <a:rPr lang="ro-RO" sz="1400" dirty="0" smtClean="0">
                <a:solidFill>
                  <a:srgbClr val="000000"/>
                </a:solidFill>
                <a:cs typeface="Calibri" pitchFamily="34" charset="0"/>
              </a:rPr>
              <a:t>cționați</a:t>
            </a:r>
            <a:r>
              <a:rPr lang="it-IT" sz="1400" dirty="0" smtClean="0">
                <a:solidFill>
                  <a:srgbClr val="000000"/>
                </a:solidFill>
                <a:cs typeface="Calibri" pitchFamily="34" charset="0"/>
              </a:rPr>
              <a:t>, forma</a:t>
            </a:r>
            <a:r>
              <a:rPr lang="ro-RO" sz="1400" dirty="0" smtClean="0">
                <a:solidFill>
                  <a:srgbClr val="000000"/>
                </a:solidFill>
                <a:cs typeface="Calibri" pitchFamily="34" charset="0"/>
              </a:rPr>
              <a:t>ț</a:t>
            </a:r>
            <a:r>
              <a:rPr lang="it-IT" sz="1400" dirty="0" smtClean="0">
                <a:solidFill>
                  <a:srgbClr val="000000"/>
                </a:solidFill>
                <a:cs typeface="Calibri" pitchFamily="34" charset="0"/>
              </a:rPr>
              <a:t>i (c</a:t>
            </a:r>
            <a:r>
              <a:rPr lang="ro-RO" sz="1400" dirty="0" smtClean="0">
                <a:solidFill>
                  <a:srgbClr val="000000"/>
                </a:solidFill>
                <a:cs typeface="Calibri" pitchFamily="34" charset="0"/>
              </a:rPr>
              <a:t>ursul</a:t>
            </a:r>
            <a:r>
              <a:rPr lang="it-IT" sz="1400" dirty="0" smtClean="0">
                <a:solidFill>
                  <a:srgbClr val="000000"/>
                </a:solidFill>
                <a:cs typeface="Calibri" pitchFamily="34" charset="0"/>
              </a:rPr>
              <a:t> Toolbox, “</a:t>
            </a:r>
            <a:r>
              <a:rPr lang="ro-RO" sz="1400" dirty="0" smtClean="0">
                <a:solidFill>
                  <a:srgbClr val="000000"/>
                </a:solidFill>
                <a:cs typeface="Calibri" pitchFamily="34" charset="0"/>
              </a:rPr>
              <a:t>Trusa de scule a animatorului </a:t>
            </a:r>
            <a:r>
              <a:rPr lang="it-IT" sz="1400" dirty="0" smtClean="0">
                <a:solidFill>
                  <a:srgbClr val="000000"/>
                </a:solidFill>
                <a:cs typeface="Calibri" pitchFamily="34" charset="0"/>
              </a:rPr>
              <a:t>PRO-CHILD”) </a:t>
            </a:r>
            <a:r>
              <a:rPr lang="ro-RO" sz="1400" dirty="0" smtClean="0">
                <a:solidFill>
                  <a:srgbClr val="000000"/>
                </a:solidFill>
                <a:cs typeface="Calibri" pitchFamily="34" charset="0"/>
              </a:rPr>
              <a:t>ce au realizat  </a:t>
            </a:r>
            <a:r>
              <a:rPr lang="it-IT" sz="1400" dirty="0" smtClean="0">
                <a:solidFill>
                  <a:srgbClr val="FF0000"/>
                </a:solidFill>
                <a:cs typeface="Calibri" pitchFamily="34" charset="0"/>
              </a:rPr>
              <a:t>54 incubato</a:t>
            </a:r>
            <a:r>
              <a:rPr lang="ro-RO" sz="1400" dirty="0" smtClean="0">
                <a:solidFill>
                  <a:srgbClr val="FF0000"/>
                </a:solidFill>
                <a:cs typeface="Calibri" pitchFamily="34" charset="0"/>
              </a:rPr>
              <a:t>are</a:t>
            </a:r>
            <a:r>
              <a:rPr lang="it-IT" sz="1400" dirty="0" smtClean="0">
                <a:solidFill>
                  <a:srgbClr val="FF0000"/>
                </a:solidFill>
                <a:cs typeface="Calibri" pitchFamily="34" charset="0"/>
              </a:rPr>
              <a:t> </a:t>
            </a:r>
            <a:r>
              <a:rPr lang="ro-RO" sz="1400" dirty="0" smtClean="0">
                <a:solidFill>
                  <a:srgbClr val="000000"/>
                </a:solidFill>
                <a:cs typeface="Calibri" pitchFamily="34" charset="0"/>
              </a:rPr>
              <a:t>în școli</a:t>
            </a:r>
            <a:r>
              <a:rPr lang="it-IT" sz="1400" dirty="0" smtClean="0">
                <a:solidFill>
                  <a:srgbClr val="000000"/>
                </a:solidFill>
                <a:cs typeface="Calibri" pitchFamily="34" charset="0"/>
              </a:rPr>
              <a:t>, comunit</a:t>
            </a:r>
            <a:r>
              <a:rPr lang="ro-RO" sz="1400" dirty="0" smtClean="0">
                <a:solidFill>
                  <a:srgbClr val="000000"/>
                </a:solidFill>
                <a:cs typeface="Calibri" pitchFamily="34" charset="0"/>
              </a:rPr>
              <a:t>ăți rezidentiale pentru copii și tineri, centre de zi.</a:t>
            </a:r>
            <a:endParaRPr lang="it-IT" sz="1400" dirty="0" smtClean="0">
              <a:solidFill>
                <a:srgbClr val="000000"/>
              </a:solidFill>
              <a:cs typeface="Calibri" pitchFamily="34" charset="0"/>
            </a:endParaRPr>
          </a:p>
          <a:p>
            <a:pPr marL="387350" indent="-342900">
              <a:spcBef>
                <a:spcPts val="0"/>
              </a:spcBef>
              <a:spcAft>
                <a:spcPts val="0"/>
              </a:spcAft>
              <a:buClrTx/>
              <a:buSzPct val="45000"/>
              <a:tabLst>
                <a:tab pos="525463" algn="l"/>
                <a:tab pos="1439863" algn="l"/>
                <a:tab pos="2354263" algn="l"/>
                <a:tab pos="3268663" algn="l"/>
                <a:tab pos="4183063" algn="l"/>
                <a:tab pos="5097463" algn="l"/>
                <a:tab pos="6011863" algn="l"/>
                <a:tab pos="6926263" algn="l"/>
                <a:tab pos="7840663" algn="l"/>
                <a:tab pos="8755063" algn="l"/>
                <a:tab pos="9669463" algn="l"/>
              </a:tabLst>
            </a:pPr>
            <a:r>
              <a:rPr lang="en-US" sz="1400" dirty="0" smtClean="0">
                <a:solidFill>
                  <a:srgbClr val="FF0000"/>
                </a:solidFill>
                <a:cs typeface="Calibri" pitchFamily="34" charset="0"/>
              </a:rPr>
              <a:t>“</a:t>
            </a:r>
            <a:r>
              <a:rPr lang="ro-RO" sz="1400" dirty="0" smtClean="0">
                <a:solidFill>
                  <a:srgbClr val="FF0000"/>
                </a:solidFill>
                <a:cs typeface="Calibri" pitchFamily="34" charset="0"/>
              </a:rPr>
              <a:t>Compania</a:t>
            </a:r>
            <a:r>
              <a:rPr lang="en-US" sz="1400" dirty="0" smtClean="0">
                <a:solidFill>
                  <a:srgbClr val="FF0000"/>
                </a:solidFill>
                <a:cs typeface="Calibri" pitchFamily="34" charset="0"/>
              </a:rPr>
              <a:t>”</a:t>
            </a:r>
            <a:r>
              <a:rPr lang="it-IT" sz="1400" dirty="0" smtClean="0">
                <a:solidFill>
                  <a:srgbClr val="FF0000"/>
                </a:solidFill>
                <a:cs typeface="Calibri" pitchFamily="34" charset="0"/>
              </a:rPr>
              <a:t>, </a:t>
            </a:r>
            <a:r>
              <a:rPr lang="ro-RO" sz="1400" dirty="0" smtClean="0">
                <a:solidFill>
                  <a:srgbClr val="000000"/>
                </a:solidFill>
                <a:cs typeface="Calibri" pitchFamily="34" charset="0"/>
              </a:rPr>
              <a:t>filmul de scurtmetraj produs pentru sensibilizarea publicului</a:t>
            </a:r>
            <a:endParaRPr lang="it-IT" sz="1400" dirty="0" smtClean="0">
              <a:solidFill>
                <a:srgbClr val="000000"/>
              </a:solidFill>
              <a:cs typeface="Calibri" pitchFamily="34" charset="0"/>
            </a:endParaRPr>
          </a:p>
          <a:p>
            <a:pPr marL="387350" indent="-342900">
              <a:spcBef>
                <a:spcPts val="0"/>
              </a:spcBef>
              <a:spcAft>
                <a:spcPts val="0"/>
              </a:spcAft>
              <a:buClrTx/>
              <a:buSzPct val="45000"/>
              <a:tabLst>
                <a:tab pos="525463" algn="l"/>
                <a:tab pos="1439863" algn="l"/>
                <a:tab pos="2354263" algn="l"/>
                <a:tab pos="3268663" algn="l"/>
                <a:tab pos="4183063" algn="l"/>
                <a:tab pos="5097463" algn="l"/>
                <a:tab pos="6011863" algn="l"/>
                <a:tab pos="6926263" algn="l"/>
                <a:tab pos="7840663" algn="l"/>
                <a:tab pos="8755063" algn="l"/>
                <a:tab pos="9669463" algn="l"/>
              </a:tabLst>
            </a:pPr>
            <a:r>
              <a:rPr lang="it-IT" sz="1400" dirty="0" smtClean="0">
                <a:solidFill>
                  <a:srgbClr val="FF0000"/>
                </a:solidFill>
                <a:cs typeface="Calibri" pitchFamily="34" charset="0"/>
              </a:rPr>
              <a:t>“S</a:t>
            </a:r>
            <a:r>
              <a:rPr lang="ro-RO" sz="1400" dirty="0" smtClean="0">
                <a:solidFill>
                  <a:srgbClr val="FF0000"/>
                </a:solidFill>
                <a:cs typeface="Calibri" pitchFamily="34" charset="0"/>
              </a:rPr>
              <a:t>Ă FII PREZENT </a:t>
            </a:r>
            <a:r>
              <a:rPr lang="en-US" sz="1400" dirty="0" smtClean="0">
                <a:solidFill>
                  <a:srgbClr val="FF0000"/>
                </a:solidFill>
                <a:cs typeface="Calibri" pitchFamily="34" charset="0"/>
              </a:rPr>
              <a:t>“</a:t>
            </a:r>
            <a:r>
              <a:rPr lang="it-IT" sz="1400" i="1" dirty="0" smtClean="0">
                <a:solidFill>
                  <a:srgbClr val="000000"/>
                </a:solidFill>
                <a:cs typeface="Calibri" pitchFamily="34" charset="0"/>
              </a:rPr>
              <a:t>vo</a:t>
            </a:r>
            <a:r>
              <a:rPr lang="ro-RO" sz="1400" i="1" dirty="0" smtClean="0">
                <a:solidFill>
                  <a:srgbClr val="000000"/>
                </a:solidFill>
                <a:cs typeface="Calibri" pitchFamily="34" charset="0"/>
              </a:rPr>
              <a:t>luntariatul prin cuvintele voluntarilor români și italieni, carte cu mărturii</a:t>
            </a:r>
            <a:r>
              <a:rPr lang="en-US" sz="1400" i="1" dirty="0" smtClean="0">
                <a:solidFill>
                  <a:srgbClr val="000000"/>
                </a:solidFill>
                <a:cs typeface="Calibri" pitchFamily="34" charset="0"/>
              </a:rPr>
              <a:t>,</a:t>
            </a:r>
            <a:endParaRPr lang="it-IT" sz="1400" dirty="0" smtClean="0">
              <a:solidFill>
                <a:srgbClr val="000000"/>
              </a:solidFill>
              <a:cs typeface="Calibri" pitchFamily="34" charset="0"/>
            </a:endParaRPr>
          </a:p>
          <a:p>
            <a:pPr marL="387350" indent="-342900">
              <a:spcBef>
                <a:spcPts val="0"/>
              </a:spcBef>
              <a:spcAft>
                <a:spcPts val="0"/>
              </a:spcAft>
              <a:buClrTx/>
              <a:buSzPct val="45000"/>
              <a:tabLst>
                <a:tab pos="525463" algn="l"/>
                <a:tab pos="1439863" algn="l"/>
                <a:tab pos="2354263" algn="l"/>
                <a:tab pos="3268663" algn="l"/>
                <a:tab pos="4183063" algn="l"/>
                <a:tab pos="5097463" algn="l"/>
                <a:tab pos="6011863" algn="l"/>
                <a:tab pos="6926263" algn="l"/>
                <a:tab pos="7840663" algn="l"/>
                <a:tab pos="8755063" algn="l"/>
                <a:tab pos="9669463" algn="l"/>
              </a:tabLst>
            </a:pPr>
            <a:r>
              <a:rPr lang="en-US" sz="1400" i="1" dirty="0" smtClean="0">
                <a:solidFill>
                  <a:srgbClr val="FF0000"/>
                </a:solidFill>
                <a:cs typeface="Calibri" pitchFamily="34" charset="0"/>
              </a:rPr>
              <a:t>“</a:t>
            </a:r>
            <a:r>
              <a:rPr lang="ro-RO" sz="1400" i="1" dirty="0" smtClean="0">
                <a:solidFill>
                  <a:srgbClr val="FF0000"/>
                </a:solidFill>
                <a:cs typeface="Calibri" pitchFamily="34" charset="0"/>
              </a:rPr>
              <a:t>Implicarea tinerilor</a:t>
            </a:r>
            <a:r>
              <a:rPr lang="en-US" sz="1400" i="1" dirty="0" smtClean="0">
                <a:solidFill>
                  <a:srgbClr val="FF0000"/>
                </a:solidFill>
                <a:cs typeface="Calibri" pitchFamily="34" charset="0"/>
              </a:rPr>
              <a:t>”</a:t>
            </a:r>
            <a:r>
              <a:rPr lang="it-IT" sz="1400" i="1" dirty="0" smtClean="0">
                <a:solidFill>
                  <a:srgbClr val="000000"/>
                </a:solidFill>
                <a:cs typeface="Calibri" pitchFamily="34" charset="0"/>
              </a:rPr>
              <a:t>, pub</a:t>
            </a:r>
            <a:r>
              <a:rPr lang="ro-RO" sz="1400" i="1" dirty="0" smtClean="0">
                <a:solidFill>
                  <a:srgbClr val="000000"/>
                </a:solidFill>
                <a:cs typeface="Calibri" pitchFamily="34" charset="0"/>
              </a:rPr>
              <a:t>licație despre animatorul </a:t>
            </a:r>
            <a:r>
              <a:rPr lang="it-IT" sz="1400" i="1" dirty="0" smtClean="0">
                <a:solidFill>
                  <a:srgbClr val="000000"/>
                </a:solidFill>
                <a:cs typeface="Calibri" pitchFamily="34" charset="0"/>
              </a:rPr>
              <a:t>Pro-Child</a:t>
            </a:r>
          </a:p>
          <a:p>
            <a:pPr marL="387350" indent="-342900" algn="just">
              <a:lnSpc>
                <a:spcPct val="110000"/>
              </a:lnSpc>
              <a:spcBef>
                <a:spcPts val="0"/>
              </a:spcBef>
              <a:buClrTx/>
              <a:buSzPct val="45000"/>
              <a:tabLst>
                <a:tab pos="44450" algn="l"/>
                <a:tab pos="958850" algn="l"/>
                <a:tab pos="1873250" algn="l"/>
                <a:tab pos="2787650" algn="l"/>
                <a:tab pos="3702050" algn="l"/>
                <a:tab pos="4616450" algn="l"/>
                <a:tab pos="5530850" algn="l"/>
                <a:tab pos="6445250" algn="l"/>
                <a:tab pos="7359650" algn="l"/>
                <a:tab pos="8274050" algn="l"/>
                <a:tab pos="9188450" algn="l"/>
                <a:tab pos="10102850" algn="l"/>
              </a:tabLst>
              <a:defRPr/>
            </a:pPr>
            <a:r>
              <a:rPr lang="it-IT" sz="1400" dirty="0" smtClean="0">
                <a:solidFill>
                  <a:srgbClr val="FF0000"/>
                </a:solidFill>
                <a:cs typeface="Calibri" pitchFamily="34" charset="0"/>
              </a:rPr>
              <a:t>20 mediatori</a:t>
            </a:r>
            <a:r>
              <a:rPr lang="it-IT" sz="1400" dirty="0" smtClean="0">
                <a:cs typeface="Calibri" pitchFamily="34" charset="0"/>
              </a:rPr>
              <a:t>, sele</a:t>
            </a:r>
            <a:r>
              <a:rPr lang="ro-RO" sz="1400" dirty="0" smtClean="0">
                <a:cs typeface="Calibri" pitchFamily="34" charset="0"/>
              </a:rPr>
              <a:t>cționați și </a:t>
            </a:r>
            <a:r>
              <a:rPr lang="it-IT" sz="1400" dirty="0" smtClean="0">
                <a:cs typeface="Calibri" pitchFamily="34" charset="0"/>
              </a:rPr>
              <a:t>forma</a:t>
            </a:r>
            <a:r>
              <a:rPr lang="ro-RO" sz="1400" dirty="0" smtClean="0">
                <a:cs typeface="Calibri" pitchFamily="34" charset="0"/>
              </a:rPr>
              <a:t>ț</a:t>
            </a:r>
            <a:r>
              <a:rPr lang="it-IT" sz="1400" dirty="0" smtClean="0">
                <a:cs typeface="Calibri" pitchFamily="34" charset="0"/>
              </a:rPr>
              <a:t>i </a:t>
            </a:r>
            <a:r>
              <a:rPr lang="ro-RO" sz="1400" dirty="0" smtClean="0">
                <a:cs typeface="Calibri" pitchFamily="34" charset="0"/>
              </a:rPr>
              <a:t>l</a:t>
            </a:r>
            <a:r>
              <a:rPr lang="it-IT" sz="1400" dirty="0" smtClean="0">
                <a:cs typeface="Calibri" pitchFamily="34" charset="0"/>
              </a:rPr>
              <a:t>a Brasov (diplom</a:t>
            </a:r>
            <a:r>
              <a:rPr lang="ro-RO" sz="1400" dirty="0" smtClean="0">
                <a:cs typeface="Calibri" pitchFamily="34" charset="0"/>
              </a:rPr>
              <a:t>ă </a:t>
            </a:r>
            <a:r>
              <a:rPr lang="en-US" sz="1400" dirty="0" err="1" smtClean="0">
                <a:cs typeface="Calibri" pitchFamily="34" charset="0"/>
              </a:rPr>
              <a:t>acreditat</a:t>
            </a:r>
            <a:r>
              <a:rPr lang="en-US" sz="1400" dirty="0" smtClean="0">
                <a:cs typeface="Calibri" pitchFamily="34" charset="0"/>
              </a:rPr>
              <a:t>[ C.N.F.P.A,)</a:t>
            </a:r>
          </a:p>
          <a:p>
            <a:pPr marL="387350" indent="-342900" algn="just" eaLnBrk="1" hangingPunct="1">
              <a:spcBef>
                <a:spcPts val="0"/>
              </a:spcBef>
              <a:buClrTx/>
              <a:buSzPct val="45000"/>
              <a:defRPr/>
            </a:pPr>
            <a:r>
              <a:rPr lang="ro-RO" sz="1400" dirty="0" smtClean="0">
                <a:cs typeface="Calibri" pitchFamily="34" charset="0"/>
              </a:rPr>
              <a:t>Au fost realizate cercetările sociologice și apoi identificate</a:t>
            </a:r>
            <a:r>
              <a:rPr lang="it-IT" sz="1400" dirty="0" smtClean="0">
                <a:cs typeface="Calibri" pitchFamily="34" charset="0"/>
              </a:rPr>
              <a:t>:</a:t>
            </a:r>
          </a:p>
          <a:p>
            <a:pPr algn="just" eaLnBrk="1" hangingPunct="1">
              <a:spcBef>
                <a:spcPts val="0"/>
              </a:spcBef>
              <a:buClrTx/>
              <a:buSzPct val="45000"/>
              <a:buFontTx/>
              <a:buNone/>
              <a:defRPr/>
            </a:pPr>
            <a:r>
              <a:rPr lang="it-IT" sz="1400" dirty="0" smtClean="0">
                <a:cs typeface="Calibri" pitchFamily="34" charset="0"/>
              </a:rPr>
              <a:t> </a:t>
            </a:r>
            <a:r>
              <a:rPr lang="it-IT" sz="1400" dirty="0" smtClean="0">
                <a:solidFill>
                  <a:srgbClr val="FF0000"/>
                </a:solidFill>
                <a:cs typeface="Calibri" pitchFamily="34" charset="0"/>
              </a:rPr>
              <a:t>150 fami</a:t>
            </a:r>
            <a:r>
              <a:rPr lang="ro-RO" sz="1400" dirty="0" smtClean="0">
                <a:solidFill>
                  <a:srgbClr val="FF0000"/>
                </a:solidFill>
                <a:cs typeface="Calibri" pitchFamily="34" charset="0"/>
              </a:rPr>
              <a:t>lii române </a:t>
            </a:r>
            <a:r>
              <a:rPr lang="ro-RO" sz="1400" dirty="0" smtClean="0">
                <a:cs typeface="Calibri" pitchFamily="34" charset="0"/>
              </a:rPr>
              <a:t>în pr</a:t>
            </a:r>
            <a:r>
              <a:rPr lang="it-IT" sz="1400" dirty="0" smtClean="0">
                <a:cs typeface="Calibri" pitchFamily="34" charset="0"/>
              </a:rPr>
              <a:t>ovincia</a:t>
            </a:r>
            <a:r>
              <a:rPr lang="ro-RO" sz="1400" dirty="0" smtClean="0">
                <a:cs typeface="Calibri" pitchFamily="34" charset="0"/>
              </a:rPr>
              <a:t> </a:t>
            </a:r>
            <a:r>
              <a:rPr lang="it-IT" sz="1400" dirty="0" smtClean="0">
                <a:cs typeface="Calibri" pitchFamily="34" charset="0"/>
              </a:rPr>
              <a:t>Roma </a:t>
            </a:r>
          </a:p>
          <a:p>
            <a:pPr algn="just" eaLnBrk="1" hangingPunct="1">
              <a:spcBef>
                <a:spcPts val="0"/>
              </a:spcBef>
              <a:buClrTx/>
              <a:buSzPct val="45000"/>
              <a:buFontTx/>
              <a:buNone/>
              <a:defRPr/>
            </a:pPr>
            <a:r>
              <a:rPr lang="it-IT" sz="1400" dirty="0" smtClean="0">
                <a:solidFill>
                  <a:srgbClr val="FF0000"/>
                </a:solidFill>
                <a:cs typeface="Calibri" pitchFamily="34" charset="0"/>
              </a:rPr>
              <a:t>150 fami</a:t>
            </a:r>
            <a:r>
              <a:rPr lang="ro-RO" sz="1400" dirty="0" smtClean="0">
                <a:solidFill>
                  <a:srgbClr val="FF0000"/>
                </a:solidFill>
                <a:cs typeface="Calibri" pitchFamily="34" charset="0"/>
              </a:rPr>
              <a:t>lii </a:t>
            </a:r>
            <a:r>
              <a:rPr lang="ro-RO" sz="1400" dirty="0" smtClean="0">
                <a:cs typeface="Calibri" pitchFamily="34" charset="0"/>
              </a:rPr>
              <a:t>în județul </a:t>
            </a:r>
            <a:r>
              <a:rPr lang="it-IT" sz="1400" dirty="0" smtClean="0">
                <a:cs typeface="Calibri" pitchFamily="34" charset="0"/>
              </a:rPr>
              <a:t>Bra</a:t>
            </a:r>
            <a:r>
              <a:rPr lang="ro-RO" sz="1400" dirty="0" smtClean="0">
                <a:cs typeface="Calibri" pitchFamily="34" charset="0"/>
              </a:rPr>
              <a:t>șov în care copiii trăiesc în risc de abandon sau au fost abandonați</a:t>
            </a:r>
          </a:p>
          <a:p>
            <a:pPr algn="just" eaLnBrk="1" hangingPunct="1">
              <a:spcBef>
                <a:spcPts val="0"/>
              </a:spcBef>
              <a:buClrTx/>
              <a:buSzPct val="45000"/>
              <a:buFontTx/>
              <a:buNone/>
              <a:defRPr/>
            </a:pPr>
            <a:r>
              <a:rPr lang="it-IT" sz="1400" dirty="0" smtClean="0">
                <a:solidFill>
                  <a:srgbClr val="FF0000"/>
                </a:solidFill>
                <a:cs typeface="Calibri" pitchFamily="34" charset="0"/>
              </a:rPr>
              <a:t>Publica</a:t>
            </a:r>
            <a:r>
              <a:rPr lang="ro-RO" sz="1400" dirty="0" smtClean="0">
                <a:solidFill>
                  <a:srgbClr val="FF0000"/>
                </a:solidFill>
                <a:cs typeface="Calibri" pitchFamily="34" charset="0"/>
              </a:rPr>
              <a:t>ție </a:t>
            </a:r>
            <a:r>
              <a:rPr lang="ro-RO" sz="1400" dirty="0" smtClean="0">
                <a:cs typeface="Calibri" pitchFamily="34" charset="0"/>
              </a:rPr>
              <a:t>cu sintezele cercetărilor</a:t>
            </a:r>
            <a:r>
              <a:rPr lang="it-IT" sz="1400" dirty="0" smtClean="0">
                <a:cs typeface="Calibri" pitchFamily="34" charset="0"/>
              </a:rPr>
              <a:t>e (</a:t>
            </a:r>
            <a:r>
              <a:rPr lang="ro-RO" sz="1400" dirty="0" smtClean="0">
                <a:cs typeface="Calibri" pitchFamily="34" charset="0"/>
              </a:rPr>
              <a:t>textul integral se poate accesa online</a:t>
            </a:r>
            <a:r>
              <a:rPr lang="it-IT" sz="1400" dirty="0" smtClean="0">
                <a:cs typeface="Calibri" pitchFamily="34" charset="0"/>
              </a:rPr>
              <a:t>)</a:t>
            </a:r>
          </a:p>
          <a:p>
            <a:pPr marL="501650" indent="-457200" algn="just" eaLnBrk="1" hangingPunct="1">
              <a:spcBef>
                <a:spcPts val="0"/>
              </a:spcBef>
              <a:buClrTx/>
              <a:buSzPct val="45000"/>
              <a:defRPr/>
            </a:pPr>
            <a:r>
              <a:rPr lang="ro-RO" sz="1400" dirty="0" smtClean="0">
                <a:cs typeface="Calibri" pitchFamily="34" charset="0"/>
              </a:rPr>
              <a:t>Au fost realizate </a:t>
            </a:r>
            <a:r>
              <a:rPr lang="it-IT" sz="1400" dirty="0" smtClean="0">
                <a:solidFill>
                  <a:srgbClr val="FF0000"/>
                </a:solidFill>
                <a:cs typeface="Calibri" pitchFamily="34" charset="0"/>
              </a:rPr>
              <a:t>237 </a:t>
            </a:r>
            <a:r>
              <a:rPr lang="ro-RO" sz="1400" dirty="0" smtClean="0">
                <a:solidFill>
                  <a:srgbClr val="FF0000"/>
                </a:solidFill>
                <a:cs typeface="Calibri" pitchFamily="34" charset="0"/>
              </a:rPr>
              <a:t>ateliere </a:t>
            </a:r>
            <a:r>
              <a:rPr lang="ro-RO" sz="1400" dirty="0" smtClean="0">
                <a:cs typeface="Calibri" pitchFamily="34" charset="0"/>
              </a:rPr>
              <a:t>în județul Brașov și P</a:t>
            </a:r>
            <a:r>
              <a:rPr lang="it-IT" sz="1400" dirty="0" smtClean="0">
                <a:cs typeface="Calibri" pitchFamily="34" charset="0"/>
              </a:rPr>
              <a:t>rovincia Roma, sensibiliz</a:t>
            </a:r>
            <a:r>
              <a:rPr lang="ro-RO" sz="1400" dirty="0" smtClean="0">
                <a:cs typeface="Calibri" pitchFamily="34" charset="0"/>
              </a:rPr>
              <a:t>ând </a:t>
            </a:r>
            <a:r>
              <a:rPr lang="it-IT" sz="1400" dirty="0" smtClean="0">
                <a:cs typeface="Calibri" pitchFamily="34" charset="0"/>
              </a:rPr>
              <a:t> </a:t>
            </a:r>
            <a:r>
              <a:rPr lang="it-IT" sz="1400" dirty="0" smtClean="0">
                <a:solidFill>
                  <a:srgbClr val="FF0000"/>
                </a:solidFill>
                <a:cs typeface="Calibri" pitchFamily="34" charset="0"/>
              </a:rPr>
              <a:t>4.923 rom</a:t>
            </a:r>
            <a:r>
              <a:rPr lang="ro-RO" sz="1400" dirty="0" smtClean="0">
                <a:solidFill>
                  <a:srgbClr val="FF0000"/>
                </a:solidFill>
                <a:cs typeface="Calibri" pitchFamily="34" charset="0"/>
              </a:rPr>
              <a:t>â</a:t>
            </a:r>
            <a:r>
              <a:rPr lang="it-IT" sz="1400" dirty="0" smtClean="0">
                <a:solidFill>
                  <a:srgbClr val="FF0000"/>
                </a:solidFill>
                <a:cs typeface="Calibri" pitchFamily="34" charset="0"/>
              </a:rPr>
              <a:t>ni</a:t>
            </a:r>
          </a:p>
          <a:p>
            <a:pPr marL="387350" indent="-342900" algn="just">
              <a:lnSpc>
                <a:spcPct val="110000"/>
              </a:lnSpc>
              <a:spcBef>
                <a:spcPts val="0"/>
              </a:spcBef>
              <a:buClrTx/>
              <a:buSzPct val="45000"/>
              <a:tabLst>
                <a:tab pos="44450" algn="l"/>
                <a:tab pos="958850" algn="l"/>
                <a:tab pos="1873250" algn="l"/>
                <a:tab pos="2787650" algn="l"/>
                <a:tab pos="3702050" algn="l"/>
                <a:tab pos="4616450" algn="l"/>
                <a:tab pos="5530850" algn="l"/>
                <a:tab pos="6445250" algn="l"/>
                <a:tab pos="7359650" algn="l"/>
                <a:tab pos="8274050" algn="l"/>
                <a:tab pos="9188450" algn="l"/>
                <a:tab pos="10102850" algn="l"/>
              </a:tabLst>
              <a:defRPr/>
            </a:pPr>
            <a:endParaRPr lang="it-IT" sz="1400" dirty="0" smtClean="0">
              <a:cs typeface="Calibri" pitchFamily="34" charset="0"/>
            </a:endParaRPr>
          </a:p>
          <a:p>
            <a:pPr marL="387350" indent="-342900">
              <a:spcBef>
                <a:spcPts val="0"/>
              </a:spcBef>
              <a:spcAft>
                <a:spcPts val="0"/>
              </a:spcAft>
              <a:buClrTx/>
              <a:buSzPct val="45000"/>
              <a:tabLst>
                <a:tab pos="525463" algn="l"/>
                <a:tab pos="1439863" algn="l"/>
                <a:tab pos="2354263" algn="l"/>
                <a:tab pos="3268663" algn="l"/>
                <a:tab pos="4183063" algn="l"/>
                <a:tab pos="5097463" algn="l"/>
                <a:tab pos="6011863" algn="l"/>
                <a:tab pos="6926263" algn="l"/>
                <a:tab pos="7840663" algn="l"/>
                <a:tab pos="8755063" algn="l"/>
                <a:tab pos="9669463" algn="l"/>
              </a:tabLst>
            </a:pPr>
            <a:endParaRPr lang="it-IT" sz="1400" dirty="0" smtClean="0">
              <a:solidFill>
                <a:srgbClr val="000000"/>
              </a:solidFill>
              <a:cs typeface="Calibri" pitchFamily="34" charset="0"/>
            </a:endParaRPr>
          </a:p>
          <a:p>
            <a:endParaRPr lang="ro-RO" sz="1600" dirty="0"/>
          </a:p>
        </p:txBody>
      </p:sp>
    </p:spTree>
  </p:cSld>
  <p:clrMapOvr>
    <a:masterClrMapping/>
  </p:clrMapOvr>
  <p:transition spd="slow">
    <p:push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a:xfrm>
            <a:off x="2174875" y="1309688"/>
            <a:ext cx="6121400" cy="361950"/>
          </a:xfrm>
        </p:spPr>
        <p:txBody>
          <a:bodyPr rtlCol="0">
            <a:normAutofit fontScale="90000"/>
          </a:bodyPr>
          <a:lstStyle/>
          <a:p>
            <a:pPr eaLnBrk="1" fontAlgn="auto" hangingPunct="1">
              <a:spcAft>
                <a:spcPts val="0"/>
              </a:spcAft>
              <a:defRPr/>
            </a:pPr>
            <a:r>
              <a:rPr lang="ro-RO" sz="1800" b="1" i="1" smtClean="0"/>
              <a:t>Proiecte actuale ale Fundaţiei Inimă pentru Inimă</a:t>
            </a:r>
            <a:endParaRPr lang="en-US" sz="1800" b="1" i="1" smtClean="0"/>
          </a:p>
        </p:txBody>
      </p:sp>
      <p:sp>
        <p:nvSpPr>
          <p:cNvPr id="31747" name="Rectangle 3"/>
          <p:cNvSpPr>
            <a:spLocks noGrp="1" noRot="1" noChangeArrowheads="1"/>
          </p:cNvSpPr>
          <p:nvPr>
            <p:ph idx="1"/>
          </p:nvPr>
        </p:nvSpPr>
        <p:spPr>
          <a:xfrm>
            <a:off x="387350" y="1700213"/>
            <a:ext cx="9194800" cy="4608512"/>
          </a:xfrm>
        </p:spPr>
        <p:txBody>
          <a:bodyPr/>
          <a:lstStyle/>
          <a:p>
            <a:pPr algn="just" eaLnBrk="1" hangingPunct="1">
              <a:lnSpc>
                <a:spcPct val="80000"/>
              </a:lnSpc>
              <a:buClr>
                <a:schemeClr val="tx1"/>
              </a:buClr>
              <a:buFont typeface="Wingdings" pitchFamily="2" charset="2"/>
              <a:buNone/>
            </a:pPr>
            <a:r>
              <a:rPr lang="ro-RO" sz="1600" b="1" i="1" smtClean="0"/>
              <a:t>PROGRAMUL DE VOLUNTARIAT PENTRU SOCIALIZAREA COPILULUI  INSTITUŢIONALIZAT</a:t>
            </a:r>
          </a:p>
          <a:p>
            <a:pPr algn="just" eaLnBrk="1" hangingPunct="1">
              <a:lnSpc>
                <a:spcPct val="80000"/>
              </a:lnSpc>
              <a:buClr>
                <a:schemeClr val="tx1"/>
              </a:buClr>
              <a:buFont typeface="Wingdings" pitchFamily="2" charset="2"/>
              <a:buNone/>
            </a:pPr>
            <a:endParaRPr lang="fr-FR" sz="1400" b="1" i="1" smtClean="0"/>
          </a:p>
          <a:p>
            <a:pPr algn="just" eaLnBrk="1" hangingPunct="1">
              <a:lnSpc>
                <a:spcPct val="80000"/>
              </a:lnSpc>
              <a:buClr>
                <a:schemeClr val="tx1"/>
              </a:buClr>
              <a:buFont typeface="Wingdings" pitchFamily="2" charset="2"/>
              <a:buNone/>
            </a:pPr>
            <a:r>
              <a:rPr lang="ro-RO" sz="900" b="1" smtClean="0"/>
              <a:t>	</a:t>
            </a:r>
            <a:r>
              <a:rPr lang="fr-FR" sz="1500" b="1" smtClean="0"/>
              <a:t>Program</a:t>
            </a:r>
            <a:r>
              <a:rPr lang="ro-RO" sz="1500" b="1" smtClean="0"/>
              <a:t>ul</a:t>
            </a:r>
            <a:r>
              <a:rPr lang="fr-FR" sz="1500" b="1" smtClean="0"/>
              <a:t> isi propune in primul rand socializarea copiilor institutionalizati prin diferite activitati pentru</a:t>
            </a:r>
            <a:r>
              <a:rPr lang="ro-RO" sz="1500" b="1" smtClean="0"/>
              <a:t> o</a:t>
            </a:r>
            <a:r>
              <a:rPr lang="fr-FR" sz="1500" b="1" smtClean="0"/>
              <a:t>cuparea timpului liber in timpul vacantelor scolare, dar si schimbul de experienta in domeniul protectiei copilului aflat in dificultate. </a:t>
            </a:r>
            <a:r>
              <a:rPr lang="it-IT" sz="1500" b="1" smtClean="0"/>
              <a:t>Activitatile</a:t>
            </a:r>
            <a:r>
              <a:rPr lang="ro-RO" sz="1500" b="1" smtClean="0"/>
              <a:t> sunt</a:t>
            </a:r>
            <a:r>
              <a:rPr lang="it-IT" sz="1500" b="1" smtClean="0"/>
              <a:t> initiate de membrii grupurilor de voluntari italieni</a:t>
            </a:r>
            <a:r>
              <a:rPr lang="ro-RO" sz="1500" b="1" smtClean="0"/>
              <a:t> (veniti prin intermediul Asociaţiei “Bambini in Romania din Italia)</a:t>
            </a:r>
            <a:r>
              <a:rPr lang="it-IT" sz="1500" b="1" smtClean="0"/>
              <a:t> si romani (aproximativ </a:t>
            </a:r>
            <a:r>
              <a:rPr lang="ro-RO" sz="1500" b="1" smtClean="0"/>
              <a:t>200</a:t>
            </a:r>
            <a:r>
              <a:rPr lang="it-IT" sz="1500" b="1" smtClean="0"/>
              <a:t> in</a:t>
            </a:r>
            <a:r>
              <a:rPr lang="ro-RO" sz="1500" b="1" smtClean="0"/>
              <a:t> </a:t>
            </a:r>
            <a:r>
              <a:rPr lang="it-IT" sz="1500" b="1" smtClean="0"/>
              <a:t>fiecare an) impreuna cu personalul din centrele de plasament, urmarindu-se dezvoltarea</a:t>
            </a:r>
            <a:r>
              <a:rPr lang="ro-RO" sz="1500" b="1" smtClean="0"/>
              <a:t> </a:t>
            </a:r>
            <a:r>
              <a:rPr lang="it-IT" sz="1500" b="1" smtClean="0"/>
              <a:t>spiritului de echipa, al </a:t>
            </a:r>
            <a:r>
              <a:rPr lang="ro-RO" sz="1500" b="1" smtClean="0"/>
              <a:t>c</a:t>
            </a:r>
            <a:r>
              <a:rPr lang="it-IT" sz="1500" b="1" smtClean="0"/>
              <a:t>ompetitiei</a:t>
            </a:r>
            <a:r>
              <a:rPr lang="ro-RO" sz="1500" b="1" smtClean="0"/>
              <a:t>,</a:t>
            </a:r>
            <a:r>
              <a:rPr lang="it-IT" sz="1500" b="1" smtClean="0"/>
              <a:t> dar si o dezvoltare armonioasa a copilului pe toate planurile</a:t>
            </a:r>
            <a:r>
              <a:rPr lang="ro-RO" sz="1500" b="1" smtClean="0"/>
              <a:t>. </a:t>
            </a:r>
            <a:r>
              <a:rPr lang="fr-FR" sz="1500" b="1" smtClean="0"/>
              <a:t>Aceste activitati de tip ludic dau posibilitatea de maturizare si construire a propriei identitati,</a:t>
            </a:r>
            <a:r>
              <a:rPr lang="ro-RO" sz="1500" b="1" smtClean="0"/>
              <a:t> </a:t>
            </a:r>
            <a:r>
              <a:rPr lang="fr-FR" sz="1500" b="1" smtClean="0"/>
              <a:t>jocul reprezentand “firul conducator” al unei </a:t>
            </a:r>
            <a:r>
              <a:rPr lang="ro-RO" sz="1500" b="1" smtClean="0"/>
              <a:t>d</a:t>
            </a:r>
            <a:r>
              <a:rPr lang="fr-FR" sz="1500" b="1" smtClean="0"/>
              <a:t>ezvoltari</a:t>
            </a:r>
            <a:r>
              <a:rPr lang="ro-RO" sz="1500" b="1" smtClean="0"/>
              <a:t>i </a:t>
            </a:r>
            <a:r>
              <a:rPr lang="fr-FR" sz="1500" b="1" smtClean="0"/>
              <a:t>umane pozitive.</a:t>
            </a:r>
            <a:endParaRPr lang="ro-RO" sz="1500" b="1" smtClean="0"/>
          </a:p>
          <a:p>
            <a:pPr algn="just" eaLnBrk="1" hangingPunct="1">
              <a:lnSpc>
                <a:spcPct val="80000"/>
              </a:lnSpc>
              <a:buClr>
                <a:schemeClr val="tx1"/>
              </a:buClr>
              <a:buFont typeface="Wingdings" pitchFamily="2" charset="2"/>
              <a:buNone/>
            </a:pPr>
            <a:r>
              <a:rPr lang="ro-RO" sz="1500" b="1" smtClean="0"/>
              <a:t>	</a:t>
            </a:r>
          </a:p>
          <a:p>
            <a:pPr algn="just" eaLnBrk="1" hangingPunct="1">
              <a:lnSpc>
                <a:spcPct val="80000"/>
              </a:lnSpc>
              <a:buClr>
                <a:schemeClr val="tx1"/>
              </a:buClr>
              <a:buFont typeface="Wingdings" pitchFamily="2" charset="2"/>
              <a:buNone/>
            </a:pPr>
            <a:r>
              <a:rPr lang="ro-RO" sz="1500" b="1" smtClean="0"/>
              <a:t>	</a:t>
            </a:r>
            <a:r>
              <a:rPr lang="it-IT" sz="1500" b="1" smtClean="0"/>
              <a:t>Programul ajuta atat la  integrarea copilului institutionalizat in cadrul comunitatii, dar si la formarea unei personalitati armonioase si la descoperirea valorii umane. </a:t>
            </a:r>
            <a:r>
              <a:rPr lang="ro-RO" sz="1500" b="1" smtClean="0"/>
              <a:t>Implementarea proiectului a presupus c</a:t>
            </a:r>
            <a:r>
              <a:rPr lang="it-IT" sz="1500" b="1" smtClean="0"/>
              <a:t>olaborarea cu serviciile publice specializate pentru protectia copilului din judetele Brasov, Tulcea, Valcea pentru organizarea de activitati care isi propun in primul rind socializarea copilului institutionalizat prin diferite activitati pentru ocuparea timpului liber (sportive, ludico-motrice, jocuri simple, sarbatorirea zilelor</a:t>
            </a:r>
            <a:r>
              <a:rPr lang="ro-RO" sz="1500" b="1" smtClean="0"/>
              <a:t> </a:t>
            </a:r>
            <a:r>
              <a:rPr lang="it-IT" sz="1500" b="1" smtClean="0"/>
              <a:t> de nastere pentru copiii din centrele de plasament).</a:t>
            </a:r>
          </a:p>
          <a:p>
            <a:pPr algn="just" eaLnBrk="1" hangingPunct="1">
              <a:lnSpc>
                <a:spcPct val="80000"/>
              </a:lnSpc>
              <a:buClr>
                <a:schemeClr val="tx1"/>
              </a:buClr>
              <a:buFont typeface="Wingdings" pitchFamily="2" charset="2"/>
              <a:buNone/>
            </a:pPr>
            <a:endParaRPr lang="ro-RO" sz="1500" b="1" smtClean="0"/>
          </a:p>
          <a:p>
            <a:pPr algn="just" eaLnBrk="1" hangingPunct="1">
              <a:lnSpc>
                <a:spcPct val="80000"/>
              </a:lnSpc>
              <a:buClr>
                <a:schemeClr val="tx1"/>
              </a:buClr>
              <a:buFont typeface="Wingdings" pitchFamily="2" charset="2"/>
              <a:buNone/>
            </a:pPr>
            <a:r>
              <a:rPr lang="ro-RO" sz="1500" b="1" smtClean="0"/>
              <a:t>	</a:t>
            </a:r>
            <a:r>
              <a:rPr lang="it-IT" sz="1500" b="1" smtClean="0"/>
              <a:t>Activitatile au constat in</a:t>
            </a:r>
            <a:r>
              <a:rPr lang="ro-RO" sz="1500" b="1" smtClean="0"/>
              <a:t> activitati de animatie sociala prin </a:t>
            </a:r>
            <a:r>
              <a:rPr lang="it-IT" sz="1500" b="1" smtClean="0"/>
              <a:t>organizarea de jocuri simple sau activitati sportive,</a:t>
            </a:r>
            <a:r>
              <a:rPr lang="ro-RO" sz="1500" b="1" smtClean="0"/>
              <a:t> </a:t>
            </a:r>
            <a:r>
              <a:rPr lang="it-IT" sz="1500" b="1" smtClean="0"/>
              <a:t>drumetii sau chiar excursii sau tabere , pentru copilul institutionalizat care il ajuta pe acesta sa isi </a:t>
            </a:r>
            <a:r>
              <a:rPr lang="ro-RO" sz="1500" b="1" smtClean="0"/>
              <a:t>e</a:t>
            </a:r>
            <a:r>
              <a:rPr lang="it-IT" sz="1500" b="1" smtClean="0"/>
              <a:t>xprime</a:t>
            </a:r>
            <a:r>
              <a:rPr lang="ro-RO" sz="1500" b="1" smtClean="0"/>
              <a:t> </a:t>
            </a:r>
            <a:r>
              <a:rPr lang="it-IT" sz="1500" b="1" smtClean="0"/>
              <a:t>liber propria opinie, bucuria si personalitatea.  </a:t>
            </a:r>
          </a:p>
          <a:p>
            <a:pPr algn="just" eaLnBrk="1" hangingPunct="1">
              <a:lnSpc>
                <a:spcPct val="80000"/>
              </a:lnSpc>
              <a:buClr>
                <a:schemeClr val="tx1"/>
              </a:buClr>
              <a:buFont typeface="Wingdings" pitchFamily="2" charset="2"/>
              <a:buNone/>
            </a:pPr>
            <a:endParaRPr lang="en-US" sz="1500" b="1" smtClean="0"/>
          </a:p>
        </p:txBody>
      </p:sp>
      <p:pic>
        <p:nvPicPr>
          <p:cNvPr id="31748" name="Picture 5" descr="sigla ipi"/>
          <p:cNvPicPr>
            <a:picLocks noChangeAspect="1" noChangeArrowheads="1"/>
          </p:cNvPicPr>
          <p:nvPr/>
        </p:nvPicPr>
        <p:blipFill>
          <a:blip r:embed="rId3" cstate="print"/>
          <a:srcRect/>
          <a:stretch>
            <a:fillRect/>
          </a:stretch>
        </p:blipFill>
        <p:spPr bwMode="auto">
          <a:xfrm>
            <a:off x="7605713" y="115888"/>
            <a:ext cx="1982787" cy="1120775"/>
          </a:xfrm>
          <a:prstGeom prst="rect">
            <a:avLst/>
          </a:prstGeom>
          <a:noFill/>
          <a:ln w="9525">
            <a:noFill/>
            <a:miter lim="800000"/>
            <a:headEnd/>
            <a:tailEnd/>
          </a:ln>
        </p:spPr>
      </p:pic>
      <p:sp>
        <p:nvSpPr>
          <p:cNvPr id="31749" name="Text Box 6"/>
          <p:cNvSpPr txBox="1">
            <a:spLocks noChangeArrowheads="1"/>
          </p:cNvSpPr>
          <p:nvPr/>
        </p:nvSpPr>
        <p:spPr bwMode="auto">
          <a:xfrm>
            <a:off x="2378075" y="404813"/>
            <a:ext cx="4837113" cy="954107"/>
          </a:xfrm>
          <a:prstGeom prst="rect">
            <a:avLst/>
          </a:prstGeom>
          <a:noFill/>
          <a:ln w="9525">
            <a:noFill/>
            <a:miter lim="800000"/>
            <a:headEnd/>
            <a:tailEnd/>
          </a:ln>
        </p:spPr>
        <p:txBody>
          <a:bodyPr>
            <a:spAutoFit/>
          </a:bodyPr>
          <a:lstStyle/>
          <a:p>
            <a:pPr algn="ctr" eaLnBrk="0" hangingPunct="0"/>
            <a:r>
              <a:rPr lang="ro-RO" sz="1400" b="1" i="1" dirty="0"/>
              <a:t>FUNDAŢIA INIMĂ PENTRU INIMĂ </a:t>
            </a:r>
          </a:p>
          <a:p>
            <a:pPr algn="ctr" eaLnBrk="0" hangingPunct="0"/>
            <a:r>
              <a:rPr lang="ro-RO" sz="1400" b="1" i="1" dirty="0"/>
              <a:t>RAPORT DE ACTIVITATE </a:t>
            </a:r>
            <a:endParaRPr lang="ro-RO" sz="1400" b="1" i="1" dirty="0" smtClean="0"/>
          </a:p>
          <a:p>
            <a:pPr algn="ctr" eaLnBrk="0" hangingPunct="0"/>
            <a:r>
              <a:rPr lang="ro-RO" sz="1400" b="1" i="1" dirty="0" smtClean="0"/>
              <a:t>201</a:t>
            </a:r>
            <a:r>
              <a:rPr lang="ro-RO" sz="1400" b="1" i="1" dirty="0"/>
              <a:t>6</a:t>
            </a:r>
            <a:endParaRPr lang="en-US" sz="1400" b="1" i="1" dirty="0" smtClean="0"/>
          </a:p>
          <a:p>
            <a:pPr algn="ctr" eaLnBrk="0" hangingPunct="0"/>
            <a:endParaRPr lang="en-US" sz="1400" b="1" i="1" dirty="0"/>
          </a:p>
        </p:txBody>
      </p:sp>
      <p:sp>
        <p:nvSpPr>
          <p:cNvPr id="31750" name="Text Box 7"/>
          <p:cNvSpPr txBox="1">
            <a:spLocks noChangeArrowheads="1"/>
          </p:cNvSpPr>
          <p:nvPr/>
        </p:nvSpPr>
        <p:spPr bwMode="auto">
          <a:xfrm>
            <a:off x="661988" y="6453188"/>
            <a:ext cx="8348662" cy="369887"/>
          </a:xfrm>
          <a:prstGeom prst="rect">
            <a:avLst/>
          </a:prstGeom>
          <a:noFill/>
          <a:ln w="9525">
            <a:noFill/>
            <a:miter lim="800000"/>
            <a:headEnd/>
            <a:tailEnd/>
          </a:ln>
        </p:spPr>
        <p:txBody>
          <a:bodyPr>
            <a:spAutoFit/>
          </a:bodyPr>
          <a:lstStyle/>
          <a:p>
            <a:pPr>
              <a:spcBef>
                <a:spcPct val="50000"/>
              </a:spcBef>
            </a:pPr>
            <a:endParaRPr lang="ro-RO" sz="1800"/>
          </a:p>
        </p:txBody>
      </p:sp>
      <p:sp>
        <p:nvSpPr>
          <p:cNvPr id="31751" name="Text Box 8"/>
          <p:cNvSpPr txBox="1">
            <a:spLocks noChangeArrowheads="1"/>
          </p:cNvSpPr>
          <p:nvPr/>
        </p:nvSpPr>
        <p:spPr bwMode="auto">
          <a:xfrm>
            <a:off x="974725" y="6381750"/>
            <a:ext cx="8347075" cy="276225"/>
          </a:xfrm>
          <a:prstGeom prst="rect">
            <a:avLst/>
          </a:prstGeom>
          <a:noFill/>
          <a:ln w="9525">
            <a:noFill/>
            <a:miter lim="800000"/>
            <a:headEnd/>
            <a:tailEnd/>
          </a:ln>
        </p:spPr>
        <p:txBody>
          <a:bodyPr>
            <a:spAutoFit/>
          </a:bodyPr>
          <a:lstStyle/>
          <a:p>
            <a:pPr algn="ctr"/>
            <a:r>
              <a:rPr lang="ro-RO" sz="1200" b="1" i="1">
                <a:hlinkClick r:id="rId4"/>
              </a:rPr>
              <a:t>www.ipi.ro</a:t>
            </a:r>
            <a:r>
              <a:rPr lang="ro-RO" sz="1200"/>
              <a:t> </a:t>
            </a:r>
            <a:endParaRPr lang="en-US" sz="1200"/>
          </a:p>
        </p:txBody>
      </p:sp>
    </p:spTree>
  </p:cSld>
  <p:clrMapOvr>
    <a:masterClrMapping/>
  </p:clrMapOvr>
  <p:transition spd="slow">
    <p:push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sz="quarter"/>
          </p:nvPr>
        </p:nvSpPr>
        <p:spPr>
          <a:xfrm>
            <a:off x="584200" y="1341438"/>
            <a:ext cx="8750300" cy="228600"/>
          </a:xfrm>
        </p:spPr>
        <p:txBody>
          <a:bodyPr rtlCol="0">
            <a:normAutofit fontScale="90000"/>
          </a:bodyPr>
          <a:lstStyle/>
          <a:p>
            <a:pPr eaLnBrk="1" fontAlgn="auto" hangingPunct="1">
              <a:spcAft>
                <a:spcPts val="0"/>
              </a:spcAft>
              <a:defRPr/>
            </a:pPr>
            <a:r>
              <a:rPr lang="ro-RO" sz="1600" b="1" i="1" smtClean="0"/>
              <a:t>PROGRAMUL DE VOLUNTARIAT PENTRU SOCIALIZAREA COPILULUI INSTITUŢIONALIZAT</a:t>
            </a:r>
            <a:endParaRPr lang="en-US" sz="1600" b="1" i="1" smtClean="0"/>
          </a:p>
        </p:txBody>
      </p:sp>
      <p:pic>
        <p:nvPicPr>
          <p:cNvPr id="32775" name="Picture 4" descr="sigla ipi"/>
          <p:cNvPicPr>
            <a:picLocks noChangeAspect="1" noChangeArrowheads="1"/>
          </p:cNvPicPr>
          <p:nvPr/>
        </p:nvPicPr>
        <p:blipFill>
          <a:blip r:embed="rId3" cstate="print"/>
          <a:srcRect/>
          <a:stretch>
            <a:fillRect/>
          </a:stretch>
        </p:blipFill>
        <p:spPr bwMode="auto">
          <a:xfrm>
            <a:off x="7605713" y="115888"/>
            <a:ext cx="1982787" cy="1120775"/>
          </a:xfrm>
          <a:prstGeom prst="rect">
            <a:avLst/>
          </a:prstGeom>
          <a:noFill/>
          <a:ln w="9525">
            <a:noFill/>
            <a:miter lim="800000"/>
            <a:headEnd/>
            <a:tailEnd/>
          </a:ln>
        </p:spPr>
      </p:pic>
      <p:sp>
        <p:nvSpPr>
          <p:cNvPr id="32776" name="Text Box 5"/>
          <p:cNvSpPr txBox="1">
            <a:spLocks noChangeArrowheads="1"/>
          </p:cNvSpPr>
          <p:nvPr/>
        </p:nvSpPr>
        <p:spPr bwMode="auto">
          <a:xfrm>
            <a:off x="2378075" y="404813"/>
            <a:ext cx="4837113" cy="1169551"/>
          </a:xfrm>
          <a:prstGeom prst="rect">
            <a:avLst/>
          </a:prstGeom>
          <a:noFill/>
          <a:ln w="9525">
            <a:noFill/>
            <a:miter lim="800000"/>
            <a:headEnd/>
            <a:tailEnd/>
          </a:ln>
        </p:spPr>
        <p:txBody>
          <a:bodyPr>
            <a:spAutoFit/>
          </a:bodyPr>
          <a:lstStyle/>
          <a:p>
            <a:pPr algn="ctr" eaLnBrk="0" hangingPunct="0"/>
            <a:r>
              <a:rPr lang="ro-RO" sz="1400" b="1" i="1" dirty="0"/>
              <a:t>FUNDAŢIA INIMĂ PENTRU INIMĂ </a:t>
            </a:r>
          </a:p>
          <a:p>
            <a:pPr algn="ctr" eaLnBrk="0" hangingPunct="0"/>
            <a:r>
              <a:rPr lang="ro-RO" sz="1400" b="1" i="1" dirty="0"/>
              <a:t>RAPORT DE ACTIVITATE </a:t>
            </a:r>
            <a:endParaRPr lang="ro-RO" sz="1400" b="1" i="1" dirty="0" smtClean="0"/>
          </a:p>
          <a:p>
            <a:pPr algn="ctr" eaLnBrk="0" hangingPunct="0"/>
            <a:r>
              <a:rPr lang="ro-RO" sz="1400" b="1" i="1" dirty="0" smtClean="0"/>
              <a:t>201</a:t>
            </a:r>
            <a:r>
              <a:rPr lang="ro-RO" sz="1400" b="1" i="1" dirty="0"/>
              <a:t>6</a:t>
            </a:r>
            <a:endParaRPr lang="en-US" sz="1400" b="1" i="1" dirty="0" smtClean="0"/>
          </a:p>
          <a:p>
            <a:pPr algn="ctr" eaLnBrk="0" hangingPunct="0"/>
            <a:endParaRPr lang="en-US" sz="1400" b="1" i="1" dirty="0"/>
          </a:p>
          <a:p>
            <a:pPr algn="ctr" eaLnBrk="0" hangingPunct="0"/>
            <a:endParaRPr lang="en-US" sz="1400" b="1" i="1" dirty="0"/>
          </a:p>
        </p:txBody>
      </p:sp>
      <p:sp>
        <p:nvSpPr>
          <p:cNvPr id="32777" name="Text Box 6"/>
          <p:cNvSpPr txBox="1">
            <a:spLocks noChangeArrowheads="1"/>
          </p:cNvSpPr>
          <p:nvPr/>
        </p:nvSpPr>
        <p:spPr bwMode="auto">
          <a:xfrm>
            <a:off x="661988" y="6453188"/>
            <a:ext cx="8348662" cy="369887"/>
          </a:xfrm>
          <a:prstGeom prst="rect">
            <a:avLst/>
          </a:prstGeom>
          <a:noFill/>
          <a:ln w="9525">
            <a:noFill/>
            <a:miter lim="800000"/>
            <a:headEnd/>
            <a:tailEnd/>
          </a:ln>
        </p:spPr>
        <p:txBody>
          <a:bodyPr>
            <a:spAutoFit/>
          </a:bodyPr>
          <a:lstStyle/>
          <a:p>
            <a:pPr>
              <a:spcBef>
                <a:spcPct val="50000"/>
              </a:spcBef>
            </a:pPr>
            <a:endParaRPr lang="ro-RO" sz="1800"/>
          </a:p>
        </p:txBody>
      </p:sp>
      <p:sp>
        <p:nvSpPr>
          <p:cNvPr id="32778" name="Text Box 7"/>
          <p:cNvSpPr txBox="1">
            <a:spLocks noChangeArrowheads="1"/>
          </p:cNvSpPr>
          <p:nvPr/>
        </p:nvSpPr>
        <p:spPr bwMode="auto">
          <a:xfrm>
            <a:off x="1166786" y="6581775"/>
            <a:ext cx="8347075" cy="276225"/>
          </a:xfrm>
          <a:prstGeom prst="rect">
            <a:avLst/>
          </a:prstGeom>
          <a:noFill/>
          <a:ln w="9525">
            <a:noFill/>
            <a:miter lim="800000"/>
            <a:headEnd/>
            <a:tailEnd/>
          </a:ln>
        </p:spPr>
        <p:txBody>
          <a:bodyPr>
            <a:spAutoFit/>
          </a:bodyPr>
          <a:lstStyle/>
          <a:p>
            <a:pPr algn="ctr"/>
            <a:r>
              <a:rPr lang="ro-RO" sz="1200" b="1" i="1" dirty="0">
                <a:hlinkClick r:id="rId4"/>
              </a:rPr>
              <a:t>www.ipi.ro</a:t>
            </a:r>
            <a:r>
              <a:rPr lang="ro-RO" sz="1200" dirty="0"/>
              <a:t> </a:t>
            </a:r>
            <a:endParaRPr lang="en-US" sz="1200" dirty="0"/>
          </a:p>
        </p:txBody>
      </p:sp>
      <p:pic>
        <p:nvPicPr>
          <p:cNvPr id="18" name="Content Placeholder 2"/>
          <p:cNvPicPr>
            <a:picLocks noGrp="1" noChangeAspect="1"/>
          </p:cNvPicPr>
          <p:nvPr>
            <p:ph sz="quarter" idx="1"/>
          </p:nvPr>
        </p:nvPicPr>
        <p:blipFill>
          <a:blip r:embed="rId5" cstate="print">
            <a:extLst>
              <a:ext uri="{28A0092B-C50C-407E-A947-70E740481C1C}">
                <a14:useLocalDpi xmlns:a14="http://schemas.microsoft.com/office/drawing/2010/main" val="0"/>
              </a:ext>
            </a:extLst>
          </a:blip>
          <a:stretch>
            <a:fillRect/>
          </a:stretch>
        </p:blipFill>
        <p:spPr>
          <a:xfrm>
            <a:off x="1455737" y="1905000"/>
            <a:ext cx="2692400" cy="20193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9" name="Content Placeholder 7"/>
          <p:cNvPicPr>
            <a:picLocks noGrp="1" noChangeAspect="1"/>
          </p:cNvPicPr>
          <p:nvPr>
            <p:ph sz="quarter" idx="3"/>
          </p:nvPr>
        </p:nvPicPr>
        <p:blipFill>
          <a:blip r:embed="rId6">
            <a:extLst>
              <a:ext uri="{28A0092B-C50C-407E-A947-70E740481C1C}">
                <a14:useLocalDpi xmlns:a14="http://schemas.microsoft.com/office/drawing/2010/main" val="0"/>
              </a:ext>
            </a:extLst>
          </a:blip>
          <a:stretch>
            <a:fillRect/>
          </a:stretch>
        </p:blipFill>
        <p:spPr>
          <a:xfrm>
            <a:off x="5961112" y="1772816"/>
            <a:ext cx="2720921" cy="20193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0" name="Content Placeholder 4"/>
          <p:cNvPicPr>
            <a:picLocks noGrp="1" noChangeAspect="1"/>
          </p:cNvPicPr>
          <p:nvPr>
            <p:ph sz="quarter" idx="2"/>
          </p:nvPr>
        </p:nvPicPr>
        <p:blipFill>
          <a:blip r:embed="rId7" cstate="print">
            <a:extLst>
              <a:ext uri="{28A0092B-C50C-407E-A947-70E740481C1C}">
                <a14:useLocalDpi xmlns:a14="http://schemas.microsoft.com/office/drawing/2010/main" val="0"/>
              </a:ext>
            </a:extLst>
          </a:blip>
          <a:stretch>
            <a:fillRect/>
          </a:stretch>
        </p:blipFill>
        <p:spPr>
          <a:xfrm>
            <a:off x="3243323" y="4221088"/>
            <a:ext cx="3106615" cy="20193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slow">
    <p:push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sigla ipi"/>
          <p:cNvPicPr>
            <a:picLocks noChangeAspect="1" noChangeArrowheads="1"/>
          </p:cNvPicPr>
          <p:nvPr/>
        </p:nvPicPr>
        <p:blipFill>
          <a:blip r:embed="rId3" cstate="print"/>
          <a:srcRect/>
          <a:stretch>
            <a:fillRect/>
          </a:stretch>
        </p:blipFill>
        <p:spPr bwMode="auto">
          <a:xfrm>
            <a:off x="7605713" y="115888"/>
            <a:ext cx="1982787" cy="1120775"/>
          </a:xfrm>
          <a:prstGeom prst="rect">
            <a:avLst/>
          </a:prstGeom>
          <a:noFill/>
          <a:ln w="9525">
            <a:noFill/>
            <a:miter lim="800000"/>
            <a:headEnd/>
            <a:tailEnd/>
          </a:ln>
        </p:spPr>
      </p:pic>
      <p:sp>
        <p:nvSpPr>
          <p:cNvPr id="13315" name="Text Box 6"/>
          <p:cNvSpPr txBox="1">
            <a:spLocks noChangeArrowheads="1"/>
          </p:cNvSpPr>
          <p:nvPr/>
        </p:nvSpPr>
        <p:spPr bwMode="auto">
          <a:xfrm>
            <a:off x="2378075" y="404813"/>
            <a:ext cx="4837113" cy="954107"/>
          </a:xfrm>
          <a:prstGeom prst="rect">
            <a:avLst/>
          </a:prstGeom>
          <a:noFill/>
          <a:ln w="9525">
            <a:noFill/>
            <a:miter lim="800000"/>
            <a:headEnd/>
            <a:tailEnd/>
          </a:ln>
        </p:spPr>
        <p:txBody>
          <a:bodyPr>
            <a:spAutoFit/>
          </a:bodyPr>
          <a:lstStyle/>
          <a:p>
            <a:pPr algn="ctr" eaLnBrk="0" hangingPunct="0"/>
            <a:r>
              <a:rPr lang="ro-RO" sz="1400" b="1" i="1" dirty="0"/>
              <a:t>FUNDAŢIA INIMĂ PENTRU INIMĂ </a:t>
            </a:r>
          </a:p>
          <a:p>
            <a:pPr algn="ctr" eaLnBrk="0" hangingPunct="0"/>
            <a:r>
              <a:rPr lang="ro-RO" sz="1400" b="1" i="1" dirty="0"/>
              <a:t>RAPORT DE ACTIVITATE </a:t>
            </a:r>
            <a:endParaRPr lang="ro-RO" sz="1400" b="1" i="1" dirty="0" smtClean="0"/>
          </a:p>
          <a:p>
            <a:pPr algn="ctr" eaLnBrk="0" hangingPunct="0"/>
            <a:r>
              <a:rPr lang="ro-RO" sz="1400" b="1" i="1" dirty="0" smtClean="0"/>
              <a:t>2016</a:t>
            </a:r>
            <a:endParaRPr lang="en-US" sz="1400" b="1" i="1" dirty="0" smtClean="0"/>
          </a:p>
          <a:p>
            <a:pPr algn="ctr" eaLnBrk="0" hangingPunct="0"/>
            <a:endParaRPr lang="en-US" sz="1400" b="1" i="1" dirty="0"/>
          </a:p>
        </p:txBody>
      </p:sp>
      <p:sp>
        <p:nvSpPr>
          <p:cNvPr id="13316" name="Text Box 7"/>
          <p:cNvSpPr txBox="1">
            <a:spLocks noChangeArrowheads="1"/>
          </p:cNvSpPr>
          <p:nvPr/>
        </p:nvSpPr>
        <p:spPr bwMode="auto">
          <a:xfrm>
            <a:off x="661988" y="6453188"/>
            <a:ext cx="8348662" cy="369887"/>
          </a:xfrm>
          <a:prstGeom prst="rect">
            <a:avLst/>
          </a:prstGeom>
          <a:noFill/>
          <a:ln w="9525">
            <a:noFill/>
            <a:miter lim="800000"/>
            <a:headEnd/>
            <a:tailEnd/>
          </a:ln>
        </p:spPr>
        <p:txBody>
          <a:bodyPr>
            <a:spAutoFit/>
          </a:bodyPr>
          <a:lstStyle/>
          <a:p>
            <a:pPr>
              <a:spcBef>
                <a:spcPct val="50000"/>
              </a:spcBef>
            </a:pPr>
            <a:endParaRPr lang="ro-RO" sz="1800"/>
          </a:p>
        </p:txBody>
      </p:sp>
      <p:sp>
        <p:nvSpPr>
          <p:cNvPr id="13317" name="Text Box 8"/>
          <p:cNvSpPr txBox="1">
            <a:spLocks noChangeArrowheads="1"/>
          </p:cNvSpPr>
          <p:nvPr/>
        </p:nvSpPr>
        <p:spPr bwMode="auto">
          <a:xfrm>
            <a:off x="974725" y="6381750"/>
            <a:ext cx="8347075" cy="276225"/>
          </a:xfrm>
          <a:prstGeom prst="rect">
            <a:avLst/>
          </a:prstGeom>
          <a:noFill/>
          <a:ln w="9525">
            <a:noFill/>
            <a:miter lim="800000"/>
            <a:headEnd/>
            <a:tailEnd/>
          </a:ln>
        </p:spPr>
        <p:txBody>
          <a:bodyPr>
            <a:spAutoFit/>
          </a:bodyPr>
          <a:lstStyle/>
          <a:p>
            <a:pPr algn="ctr"/>
            <a:r>
              <a:rPr lang="ro-RO" sz="1200" b="1" i="1">
                <a:hlinkClick r:id="rId4"/>
              </a:rPr>
              <a:t>www.ipi.ro</a:t>
            </a:r>
            <a:r>
              <a:rPr lang="ro-RO" sz="1200" b="1" i="1"/>
              <a:t> </a:t>
            </a:r>
            <a:endParaRPr lang="en-US" sz="1200" b="1" i="1"/>
          </a:p>
        </p:txBody>
      </p:sp>
      <p:sp>
        <p:nvSpPr>
          <p:cNvPr id="13318" name="Text Box 9"/>
          <p:cNvSpPr txBox="1">
            <a:spLocks noChangeArrowheads="1"/>
          </p:cNvSpPr>
          <p:nvPr/>
        </p:nvSpPr>
        <p:spPr bwMode="auto">
          <a:xfrm>
            <a:off x="271463" y="1357313"/>
            <a:ext cx="9363075" cy="4724370"/>
          </a:xfrm>
          <a:prstGeom prst="rect">
            <a:avLst/>
          </a:prstGeom>
          <a:noFill/>
          <a:ln w="9525">
            <a:noFill/>
            <a:miter lim="800000"/>
            <a:headEnd/>
            <a:tailEnd/>
          </a:ln>
        </p:spPr>
        <p:txBody>
          <a:bodyPr>
            <a:spAutoFit/>
          </a:bodyPr>
          <a:lstStyle/>
          <a:p>
            <a:pPr algn="just"/>
            <a:r>
              <a:rPr lang="ro-RO" sz="1800" dirty="0"/>
              <a:t>Fundaţia Inimă pentru Inimă este acreditată ca furnizor de servicii sociale, </a:t>
            </a:r>
            <a:r>
              <a:rPr lang="ro-RO" sz="1800" dirty="0" smtClean="0"/>
              <a:t>începand </a:t>
            </a:r>
            <a:r>
              <a:rPr lang="ro-RO" sz="1800" dirty="0"/>
              <a:t>cu anul 2005 si desfaşoara activităti in domeniul social in judetele Vâlcea, Braşov, Tulcea, Brăila.</a:t>
            </a:r>
            <a:endParaRPr lang="en-US" sz="1800" dirty="0"/>
          </a:p>
          <a:p>
            <a:pPr algn="just"/>
            <a:r>
              <a:rPr lang="ro-RO" sz="1900" dirty="0"/>
              <a:t>Fundaţia Inimă pentru Inimă din Râmnicu Vâlcea si-a menţinut si extins pe parcursul anului 2009 sfera activitaţilor in domeniul social. In acest an viziunea organizaţiei a fost orientată către sprijinul acordat comunitaţii locale, pentru consolidarea sistemului de servicii sociale comunitare. Ar fi de menţionat aici cele patru centre de zi, aflate in paleta de servicii sociale a organizatiei, derulate in parteneriat cu autoritatile locale din orasele Brăila, Măcin, Ocnele Mari, Râmnicu Vâlcea. Au fost continuate proiectele in favoarea copiilor si tinerilor institutionalizati, respectiv centrele de socializare si apartamente sociale.</a:t>
            </a:r>
          </a:p>
          <a:p>
            <a:pPr algn="just"/>
            <a:r>
              <a:rPr lang="ro-RO" sz="1900" dirty="0"/>
              <a:t>Ultimii ani au adus implicarea organizatiei in proiecte strategice, de dezvoltare a sistemului de asistenta sociala si de evaluare a nevoilor grupurilor vulnerabile. Menţionăm aici proiectul “Harta sociala a judetului Valcea – instrument de dezvoltare a sistemului de servicii sociale din judetul Valcea, precum si proiectul </a:t>
            </a:r>
            <a:r>
              <a:rPr lang="en-US" sz="1900" dirty="0"/>
              <a:t>“</a:t>
            </a:r>
            <a:r>
              <a:rPr lang="en-US" sz="1900" dirty="0" err="1"/>
              <a:t>Economia</a:t>
            </a:r>
            <a:r>
              <a:rPr lang="en-US" sz="1900" dirty="0"/>
              <a:t> social</a:t>
            </a:r>
            <a:r>
              <a:rPr lang="ro-RO" sz="1900" dirty="0"/>
              <a:t>ă - șanse reale pentru o viață mai bună</a:t>
            </a:r>
            <a:r>
              <a:rPr lang="en-US" sz="1900" dirty="0"/>
              <a:t>”</a:t>
            </a:r>
            <a:endParaRPr lang="ro-RO" sz="1900" dirty="0"/>
          </a:p>
        </p:txBody>
      </p:sp>
    </p:spTree>
  </p:cSld>
  <p:clrMapOvr>
    <a:masterClrMapping/>
  </p:clrMapOvr>
  <p:transition spd="slow">
    <p:push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a:xfrm>
            <a:off x="2174875" y="1309688"/>
            <a:ext cx="6121400" cy="361950"/>
          </a:xfrm>
        </p:spPr>
        <p:txBody>
          <a:bodyPr rtlCol="0">
            <a:normAutofit fontScale="90000"/>
          </a:bodyPr>
          <a:lstStyle/>
          <a:p>
            <a:pPr eaLnBrk="1" fontAlgn="auto" hangingPunct="1">
              <a:spcAft>
                <a:spcPts val="0"/>
              </a:spcAft>
              <a:defRPr/>
            </a:pPr>
            <a:r>
              <a:rPr lang="ro-RO" sz="1800" b="1" i="1" smtClean="0"/>
              <a:t>Proiecte actuale ale Fundaţiei Inimă pentru Inimă</a:t>
            </a:r>
            <a:endParaRPr lang="en-US" sz="1800" b="1" i="1" smtClean="0"/>
          </a:p>
        </p:txBody>
      </p:sp>
      <p:sp>
        <p:nvSpPr>
          <p:cNvPr id="34819" name="Rectangle 3"/>
          <p:cNvSpPr>
            <a:spLocks noGrp="1" noRot="1" noChangeArrowheads="1"/>
          </p:cNvSpPr>
          <p:nvPr>
            <p:ph idx="1"/>
          </p:nvPr>
        </p:nvSpPr>
        <p:spPr>
          <a:xfrm>
            <a:off x="463550" y="1700213"/>
            <a:ext cx="9118600" cy="4608512"/>
          </a:xfrm>
        </p:spPr>
        <p:txBody>
          <a:bodyPr/>
          <a:lstStyle/>
          <a:p>
            <a:pPr algn="ctr" eaLnBrk="1" hangingPunct="1">
              <a:lnSpc>
                <a:spcPct val="80000"/>
              </a:lnSpc>
              <a:buClr>
                <a:schemeClr val="tx1"/>
              </a:buClr>
              <a:buFont typeface="Wingdings" pitchFamily="2" charset="2"/>
              <a:buNone/>
            </a:pPr>
            <a:r>
              <a:rPr lang="ro-RO" sz="1400" b="1" i="1" dirty="0" smtClean="0"/>
              <a:t/>
            </a:r>
            <a:br>
              <a:rPr lang="ro-RO" sz="1400" b="1" i="1" dirty="0" smtClean="0"/>
            </a:br>
            <a:r>
              <a:rPr lang="ro-RO" sz="1600" b="1" i="1" dirty="0" smtClean="0"/>
              <a:t>PROGRAMUL DE VOLUNTARIAT PENTRU TINERET</a:t>
            </a:r>
          </a:p>
          <a:p>
            <a:pPr algn="just" eaLnBrk="1" hangingPunct="1">
              <a:lnSpc>
                <a:spcPct val="80000"/>
              </a:lnSpc>
              <a:buClr>
                <a:schemeClr val="tx1"/>
              </a:buClr>
              <a:buFont typeface="Wingdings" pitchFamily="2" charset="2"/>
              <a:buNone/>
            </a:pPr>
            <a:r>
              <a:rPr lang="ro-RO" sz="1400" b="1" dirty="0" smtClean="0">
                <a:solidFill>
                  <a:srgbClr val="FFFFCC"/>
                </a:solidFill>
              </a:rPr>
              <a:t>	</a:t>
            </a:r>
            <a:r>
              <a:rPr lang="ro-RO" sz="1600" b="1" dirty="0" smtClean="0"/>
              <a:t>Fundaţia Inima pentru Inima promoveaza voluntariatul in randul tinerilor, urmarind sa dezvolte proiecte pentru tineri romani si străini, cu vârste cuprinse intre 16 si 30 de ani, care sunt dispusi unei experiente de voluntariat intr-o alta ţară, in activităţi sociale, culturale sau de protecţia mediului. Durata unui stagiu de voluntariat poate fi intre doua si douasprezece luni. </a:t>
            </a:r>
          </a:p>
          <a:p>
            <a:pPr algn="just" eaLnBrk="1" hangingPunct="1">
              <a:lnSpc>
                <a:spcPct val="80000"/>
              </a:lnSpc>
              <a:buClr>
                <a:schemeClr val="tx1"/>
              </a:buClr>
              <a:buFont typeface="Wingdings" pitchFamily="2" charset="2"/>
              <a:buNone/>
            </a:pPr>
            <a:r>
              <a:rPr lang="ro-RO" sz="1600" b="1" dirty="0" smtClean="0"/>
              <a:t>	Voluntarii nu trebuie sa aiba experienta profesionala prealabilă. Trebuie doar sa aiba disponibilitate pentru lucruri noi, spirit de adaptare la conditii de viata diferite de cele intâlnite pana in prezent, disponibilitate pentru “confruntări”  interculturale si un minim de cunoastere a unei limbi de circulaţie internaţională.</a:t>
            </a:r>
          </a:p>
          <a:p>
            <a:pPr algn="just" eaLnBrk="1" hangingPunct="1">
              <a:lnSpc>
                <a:spcPct val="80000"/>
              </a:lnSpc>
              <a:buClr>
                <a:schemeClr val="tx1"/>
              </a:buClr>
              <a:buFont typeface="Wingdings" pitchFamily="2" charset="2"/>
              <a:buNone/>
            </a:pPr>
            <a:endParaRPr lang="ro-RO" sz="1600" b="1" dirty="0" smtClean="0"/>
          </a:p>
          <a:p>
            <a:pPr algn="just" eaLnBrk="1" hangingPunct="1">
              <a:lnSpc>
                <a:spcPct val="80000"/>
              </a:lnSpc>
              <a:buClr>
                <a:schemeClr val="tx1"/>
              </a:buClr>
              <a:buFont typeface="Wingdings" pitchFamily="2" charset="2"/>
              <a:buNone/>
            </a:pPr>
            <a:r>
              <a:rPr lang="ro-RO" sz="1600" b="1" dirty="0" smtClean="0"/>
              <a:t>	Toate aceste activitati de voluntariat pentru tineri sunt realizate prin proiecte cu finanţare europeana in cadrul programului “Tineret in Acţiune”, Acţiunea 2, Serviciul European de Voluntariat, proiect al Comisiei Europene, gestionat in România de Agenţia Naţională pentru Programe Comunitare in Domeniul Educaţiei si Formării profesionale, din cadrul Ministerului Educaţiei si Cercetării.</a:t>
            </a:r>
          </a:p>
          <a:p>
            <a:pPr eaLnBrk="1" hangingPunct="1">
              <a:lnSpc>
                <a:spcPct val="80000"/>
              </a:lnSpc>
              <a:buClr>
                <a:schemeClr val="tx1"/>
              </a:buClr>
              <a:buFont typeface="Wingdings" pitchFamily="2" charset="2"/>
              <a:buNone/>
            </a:pPr>
            <a:r>
              <a:rPr lang="ro-RO" sz="1600" b="1" dirty="0" smtClean="0"/>
              <a:t>	</a:t>
            </a:r>
          </a:p>
          <a:p>
            <a:pPr eaLnBrk="1" hangingPunct="1">
              <a:lnSpc>
                <a:spcPct val="80000"/>
              </a:lnSpc>
              <a:buClr>
                <a:schemeClr val="tx1"/>
              </a:buClr>
              <a:buFont typeface="Wingdings" pitchFamily="2" charset="2"/>
              <a:buNone/>
            </a:pPr>
            <a:r>
              <a:rPr lang="ro-RO" sz="1600" b="1" dirty="0" smtClean="0"/>
              <a:t>	Fundaţia Inimă pentru Inimă este acreditată pentru implementarea de proiecte in cadrul Serviciului European de Voluntariat, avand posibilitatea sa le deruleze in calitate de organizaţie gazdă, de trimitere si coordonatoare.Numarul de acreditare este 2017-1-RO01-KA110-037052..</a:t>
            </a:r>
            <a:endParaRPr lang="it-IT" sz="1600" b="1" dirty="0" smtClean="0">
              <a:solidFill>
                <a:srgbClr val="FFFFCC"/>
              </a:solidFill>
            </a:endParaRPr>
          </a:p>
          <a:p>
            <a:pPr eaLnBrk="1" hangingPunct="1">
              <a:lnSpc>
                <a:spcPct val="80000"/>
              </a:lnSpc>
              <a:buClr>
                <a:schemeClr val="tx1"/>
              </a:buClr>
              <a:buFont typeface="Wingdings" pitchFamily="2" charset="2"/>
              <a:buNone/>
            </a:pPr>
            <a:endParaRPr lang="en-US" sz="1400" b="1" dirty="0" smtClean="0">
              <a:solidFill>
                <a:srgbClr val="FFFFCC"/>
              </a:solidFill>
            </a:endParaRPr>
          </a:p>
        </p:txBody>
      </p:sp>
      <p:pic>
        <p:nvPicPr>
          <p:cNvPr id="34820" name="Picture 4" descr="sigla ipi"/>
          <p:cNvPicPr>
            <a:picLocks noChangeAspect="1" noChangeArrowheads="1"/>
          </p:cNvPicPr>
          <p:nvPr/>
        </p:nvPicPr>
        <p:blipFill>
          <a:blip r:embed="rId3" cstate="print"/>
          <a:srcRect/>
          <a:stretch>
            <a:fillRect/>
          </a:stretch>
        </p:blipFill>
        <p:spPr bwMode="auto">
          <a:xfrm>
            <a:off x="7605713" y="115888"/>
            <a:ext cx="1982787" cy="1120775"/>
          </a:xfrm>
          <a:prstGeom prst="rect">
            <a:avLst/>
          </a:prstGeom>
          <a:noFill/>
          <a:ln w="9525">
            <a:noFill/>
            <a:miter lim="800000"/>
            <a:headEnd/>
            <a:tailEnd/>
          </a:ln>
        </p:spPr>
      </p:pic>
      <p:sp>
        <p:nvSpPr>
          <p:cNvPr id="34821" name="Text Box 5"/>
          <p:cNvSpPr txBox="1">
            <a:spLocks noChangeArrowheads="1"/>
          </p:cNvSpPr>
          <p:nvPr/>
        </p:nvSpPr>
        <p:spPr bwMode="auto">
          <a:xfrm>
            <a:off x="2378075" y="404813"/>
            <a:ext cx="4837113" cy="954107"/>
          </a:xfrm>
          <a:prstGeom prst="rect">
            <a:avLst/>
          </a:prstGeom>
          <a:noFill/>
          <a:ln w="9525">
            <a:noFill/>
            <a:miter lim="800000"/>
            <a:headEnd/>
            <a:tailEnd/>
          </a:ln>
        </p:spPr>
        <p:txBody>
          <a:bodyPr>
            <a:spAutoFit/>
          </a:bodyPr>
          <a:lstStyle/>
          <a:p>
            <a:pPr algn="ctr" eaLnBrk="0" hangingPunct="0"/>
            <a:r>
              <a:rPr lang="ro-RO" sz="1400" b="1" i="1" dirty="0"/>
              <a:t>FUNDAŢIA INIMĂ PENTRU INIMĂ </a:t>
            </a:r>
          </a:p>
          <a:p>
            <a:pPr algn="ctr" eaLnBrk="0" hangingPunct="0"/>
            <a:r>
              <a:rPr lang="ro-RO" sz="1400" b="1" i="1" dirty="0"/>
              <a:t>RAPORT DE ACTIVITATE </a:t>
            </a:r>
            <a:endParaRPr lang="ro-RO" sz="1400" b="1" i="1" dirty="0" smtClean="0"/>
          </a:p>
          <a:p>
            <a:pPr algn="ctr" eaLnBrk="0" hangingPunct="0"/>
            <a:r>
              <a:rPr lang="ro-RO" sz="1400" b="1" i="1" dirty="0" smtClean="0"/>
              <a:t>201</a:t>
            </a:r>
            <a:r>
              <a:rPr lang="ro-RO" sz="1400" b="1" i="1" dirty="0"/>
              <a:t>6</a:t>
            </a:r>
            <a:endParaRPr lang="en-US" sz="1400" b="1" i="1" dirty="0" smtClean="0"/>
          </a:p>
          <a:p>
            <a:pPr algn="ctr" eaLnBrk="0" hangingPunct="0"/>
            <a:endParaRPr lang="en-US" sz="1400" b="1" i="1" dirty="0"/>
          </a:p>
        </p:txBody>
      </p:sp>
      <p:sp>
        <p:nvSpPr>
          <p:cNvPr id="34822" name="Text Box 6"/>
          <p:cNvSpPr txBox="1">
            <a:spLocks noChangeArrowheads="1"/>
          </p:cNvSpPr>
          <p:nvPr/>
        </p:nvSpPr>
        <p:spPr bwMode="auto">
          <a:xfrm>
            <a:off x="661988" y="6453188"/>
            <a:ext cx="8348662" cy="369887"/>
          </a:xfrm>
          <a:prstGeom prst="rect">
            <a:avLst/>
          </a:prstGeom>
          <a:noFill/>
          <a:ln w="9525">
            <a:noFill/>
            <a:miter lim="800000"/>
            <a:headEnd/>
            <a:tailEnd/>
          </a:ln>
        </p:spPr>
        <p:txBody>
          <a:bodyPr>
            <a:spAutoFit/>
          </a:bodyPr>
          <a:lstStyle/>
          <a:p>
            <a:pPr>
              <a:spcBef>
                <a:spcPct val="50000"/>
              </a:spcBef>
            </a:pPr>
            <a:endParaRPr lang="ro-RO" sz="1800"/>
          </a:p>
        </p:txBody>
      </p:sp>
      <p:sp>
        <p:nvSpPr>
          <p:cNvPr id="34823" name="Text Box 7"/>
          <p:cNvSpPr txBox="1">
            <a:spLocks noChangeArrowheads="1"/>
          </p:cNvSpPr>
          <p:nvPr/>
        </p:nvSpPr>
        <p:spPr bwMode="auto">
          <a:xfrm>
            <a:off x="974725" y="6381750"/>
            <a:ext cx="8347075" cy="276225"/>
          </a:xfrm>
          <a:prstGeom prst="rect">
            <a:avLst/>
          </a:prstGeom>
          <a:noFill/>
          <a:ln w="9525">
            <a:noFill/>
            <a:miter lim="800000"/>
            <a:headEnd/>
            <a:tailEnd/>
          </a:ln>
        </p:spPr>
        <p:txBody>
          <a:bodyPr>
            <a:spAutoFit/>
          </a:bodyPr>
          <a:lstStyle/>
          <a:p>
            <a:pPr algn="ctr"/>
            <a:r>
              <a:rPr lang="ro-RO" sz="1200" b="1" i="1">
                <a:hlinkClick r:id="rId4"/>
              </a:rPr>
              <a:t>www.ipi.ro</a:t>
            </a:r>
            <a:r>
              <a:rPr lang="ro-RO" sz="1200"/>
              <a:t> </a:t>
            </a:r>
            <a:endParaRPr lang="en-US" sz="1200"/>
          </a:p>
        </p:txBody>
      </p:sp>
    </p:spTree>
  </p:cSld>
  <p:clrMapOvr>
    <a:masterClrMapping/>
  </p:clrMapOvr>
  <p:transition spd="slow">
    <p:push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a:xfrm>
            <a:off x="2174875" y="1309688"/>
            <a:ext cx="6121400" cy="361950"/>
          </a:xfrm>
        </p:spPr>
        <p:txBody>
          <a:bodyPr/>
          <a:lstStyle/>
          <a:p>
            <a:pPr eaLnBrk="1" hangingPunct="1"/>
            <a:r>
              <a:rPr lang="ro-RO" sz="1800" b="1" i="1" smtClean="0"/>
              <a:t>Proiecte actuale ale Fundaţiei Inimă pentru Inimă</a:t>
            </a:r>
            <a:endParaRPr lang="en-US" sz="1800" b="1" i="1" smtClean="0"/>
          </a:p>
        </p:txBody>
      </p:sp>
      <p:sp>
        <p:nvSpPr>
          <p:cNvPr id="35843" name="Rectangle 3"/>
          <p:cNvSpPr>
            <a:spLocks noGrp="1" noRot="1" noChangeArrowheads="1"/>
          </p:cNvSpPr>
          <p:nvPr>
            <p:ph idx="1"/>
          </p:nvPr>
        </p:nvSpPr>
        <p:spPr/>
        <p:txBody>
          <a:bodyPr/>
          <a:lstStyle/>
          <a:p>
            <a:pPr algn="ctr" eaLnBrk="1" hangingPunct="1">
              <a:lnSpc>
                <a:spcPct val="80000"/>
              </a:lnSpc>
              <a:buClr>
                <a:schemeClr val="tx1"/>
              </a:buClr>
              <a:buFont typeface="Wingdings" pitchFamily="2" charset="2"/>
              <a:buNone/>
            </a:pPr>
            <a:r>
              <a:rPr lang="ro-RO" sz="1600" b="1" i="1" dirty="0" smtClean="0"/>
              <a:t>INTER CAMPUS ROMÂNIA</a:t>
            </a:r>
          </a:p>
          <a:p>
            <a:pPr algn="ctr" eaLnBrk="1" hangingPunct="1">
              <a:lnSpc>
                <a:spcPct val="80000"/>
              </a:lnSpc>
              <a:buClr>
                <a:schemeClr val="tx1"/>
              </a:buClr>
              <a:buFont typeface="Wingdings" pitchFamily="2" charset="2"/>
              <a:buNone/>
            </a:pPr>
            <a:endParaRPr lang="ro-RO" sz="1200" b="1" i="1" dirty="0" smtClean="0"/>
          </a:p>
          <a:p>
            <a:pPr algn="just" eaLnBrk="1" hangingPunct="1">
              <a:lnSpc>
                <a:spcPct val="80000"/>
              </a:lnSpc>
              <a:buClr>
                <a:schemeClr val="tx1"/>
              </a:buClr>
              <a:buFont typeface="Wingdings" pitchFamily="2" charset="2"/>
              <a:buNone/>
            </a:pPr>
            <a:r>
              <a:rPr lang="ro-RO" sz="600" b="1" i="1" dirty="0" smtClean="0"/>
              <a:t>	</a:t>
            </a:r>
            <a:r>
              <a:rPr lang="fr-FR" sz="1100" b="1" dirty="0" err="1" smtClean="0"/>
              <a:t>Proiectul</a:t>
            </a:r>
            <a:r>
              <a:rPr lang="fr-FR" sz="1100" b="1" dirty="0" smtClean="0"/>
              <a:t> Inter</a:t>
            </a:r>
            <a:r>
              <a:rPr lang="ro-RO" sz="1100" b="1" dirty="0" smtClean="0"/>
              <a:t>c</a:t>
            </a:r>
            <a:r>
              <a:rPr lang="fr-FR" sz="1100" b="1" dirty="0" err="1" smtClean="0"/>
              <a:t>ampus</a:t>
            </a:r>
            <a:r>
              <a:rPr lang="ro-RO" sz="1100" b="1" dirty="0" smtClean="0"/>
              <a:t> asa cum este cunoscut in toata lumea, dezvoltat de F.C. Internazionale Milano in 20 de tari din 4 continente</a:t>
            </a:r>
            <a:r>
              <a:rPr lang="fr-FR" sz="1100" b="1" dirty="0" smtClean="0"/>
              <a:t>, </a:t>
            </a:r>
            <a:r>
              <a:rPr lang="en-US" sz="1100" b="1" dirty="0" smtClean="0"/>
              <a:t>are ca </a:t>
            </a:r>
            <a:r>
              <a:rPr lang="en-US" sz="1100" b="1" dirty="0" err="1" smtClean="0"/>
              <a:t>obiectiv</a:t>
            </a:r>
            <a:r>
              <a:rPr lang="en-US" sz="1100" b="1" dirty="0" smtClean="0"/>
              <a:t> principal </a:t>
            </a:r>
            <a:r>
              <a:rPr lang="en-US" sz="1100" b="1" dirty="0" err="1" smtClean="0"/>
              <a:t>promovarea</a:t>
            </a:r>
            <a:r>
              <a:rPr lang="en-US" sz="1100" b="1" dirty="0" smtClean="0"/>
              <a:t> </a:t>
            </a:r>
            <a:r>
              <a:rPr lang="en-US" sz="1100" b="1" dirty="0" err="1" smtClean="0"/>
              <a:t>sociala</a:t>
            </a:r>
            <a:r>
              <a:rPr lang="en-US" sz="1100" b="1" dirty="0" smtClean="0"/>
              <a:t> </a:t>
            </a:r>
            <a:r>
              <a:rPr lang="fr-FR" sz="1100" b="1" dirty="0" err="1" smtClean="0"/>
              <a:t>prin</a:t>
            </a:r>
            <a:r>
              <a:rPr lang="ro-RO" sz="1100" b="1" dirty="0" smtClean="0"/>
              <a:t> </a:t>
            </a:r>
            <a:r>
              <a:rPr lang="fr-FR" sz="1100" b="1" dirty="0" smtClean="0"/>
              <a:t>sport.</a:t>
            </a:r>
            <a:r>
              <a:rPr lang="ro-RO" sz="1100" b="1" dirty="0" smtClean="0"/>
              <a:t> In Romania, reprezentantul Intercampus este Fundatia Inima pentru Inima, care dezvolta acest proiect din anul 1999. </a:t>
            </a:r>
            <a:r>
              <a:rPr lang="fr-FR" sz="1100" b="1" dirty="0" err="1" smtClean="0"/>
              <a:t>Educatorii</a:t>
            </a:r>
            <a:r>
              <a:rPr lang="fr-FR" sz="1100" b="1" dirty="0" smtClean="0"/>
              <a:t> </a:t>
            </a:r>
            <a:r>
              <a:rPr lang="fr-FR" sz="1100" b="1" dirty="0" err="1" smtClean="0"/>
              <a:t>sportivi</a:t>
            </a:r>
            <a:r>
              <a:rPr lang="fr-FR" sz="1100" b="1" dirty="0" smtClean="0"/>
              <a:t> care participa la </a:t>
            </a:r>
            <a:r>
              <a:rPr lang="fr-FR" sz="1100" b="1" dirty="0" err="1" smtClean="0"/>
              <a:t>proiect</a:t>
            </a:r>
            <a:r>
              <a:rPr lang="fr-FR" sz="1100" b="1" dirty="0" smtClean="0"/>
              <a:t> </a:t>
            </a:r>
            <a:r>
              <a:rPr lang="fr-FR" sz="1100" b="1" dirty="0" err="1" smtClean="0"/>
              <a:t>organizeaza</a:t>
            </a:r>
            <a:r>
              <a:rPr lang="fr-FR" sz="1100" b="1" dirty="0" smtClean="0"/>
              <a:t> </a:t>
            </a:r>
            <a:r>
              <a:rPr lang="fr-FR" sz="1100" b="1" dirty="0" err="1" smtClean="0"/>
              <a:t>activitatea</a:t>
            </a:r>
            <a:r>
              <a:rPr lang="fr-FR" sz="1100" b="1" dirty="0" smtClean="0"/>
              <a:t> </a:t>
            </a:r>
            <a:r>
              <a:rPr lang="fr-FR" sz="1100" b="1" dirty="0" err="1" smtClean="0"/>
              <a:t>sportiva</a:t>
            </a:r>
            <a:r>
              <a:rPr lang="fr-FR" sz="1100" b="1" dirty="0" smtClean="0"/>
              <a:t> si </a:t>
            </a:r>
            <a:r>
              <a:rPr lang="fr-FR" sz="1100" b="1" dirty="0" err="1" smtClean="0"/>
              <a:t>educationala</a:t>
            </a:r>
            <a:r>
              <a:rPr lang="fr-FR" sz="1100" b="1" dirty="0" smtClean="0"/>
              <a:t> </a:t>
            </a:r>
            <a:r>
              <a:rPr lang="fr-FR" sz="1100" b="1" dirty="0" err="1" smtClean="0"/>
              <a:t>pentru</a:t>
            </a:r>
            <a:r>
              <a:rPr lang="fr-FR" sz="1100" b="1" dirty="0" smtClean="0"/>
              <a:t> </a:t>
            </a:r>
            <a:r>
              <a:rPr lang="ro-RO" sz="1100" b="1" dirty="0" smtClean="0"/>
              <a:t> </a:t>
            </a:r>
            <a:r>
              <a:rPr lang="fr-FR" sz="1100" b="1" dirty="0" err="1" smtClean="0"/>
              <a:t>copii</a:t>
            </a:r>
            <a:r>
              <a:rPr lang="ro-RO" sz="1100" b="1" dirty="0" smtClean="0"/>
              <a:t>i</a:t>
            </a:r>
            <a:r>
              <a:rPr lang="fr-FR" sz="1100" b="1" dirty="0" smtClean="0"/>
              <a:t> </a:t>
            </a:r>
            <a:r>
              <a:rPr lang="fr-FR" sz="1100" b="1" dirty="0" err="1" smtClean="0"/>
              <a:t>din</a:t>
            </a:r>
            <a:r>
              <a:rPr lang="fr-FR" sz="1100" b="1" dirty="0" smtClean="0"/>
              <a:t> </a:t>
            </a:r>
            <a:r>
              <a:rPr lang="fr-FR" sz="1100" b="1" dirty="0" err="1" smtClean="0"/>
              <a:t>centrele</a:t>
            </a:r>
            <a:r>
              <a:rPr lang="fr-FR" sz="1100" b="1" dirty="0" smtClean="0"/>
              <a:t> de </a:t>
            </a:r>
            <a:r>
              <a:rPr lang="fr-FR" sz="1100" b="1" dirty="0" err="1" smtClean="0"/>
              <a:t>plasament</a:t>
            </a:r>
            <a:r>
              <a:rPr lang="fr-FR" sz="1100" b="1" dirty="0" smtClean="0"/>
              <a:t> si </a:t>
            </a:r>
            <a:r>
              <a:rPr lang="fr-FR" sz="1100" b="1" dirty="0" err="1" smtClean="0"/>
              <a:t>din</a:t>
            </a:r>
            <a:r>
              <a:rPr lang="fr-FR" sz="1100" b="1" dirty="0" smtClean="0"/>
              <a:t> </a:t>
            </a:r>
            <a:r>
              <a:rPr lang="fr-FR" sz="1100" b="1" dirty="0" err="1" smtClean="0"/>
              <a:t>comunitatea</a:t>
            </a:r>
            <a:r>
              <a:rPr lang="fr-FR" sz="1100" b="1" dirty="0" smtClean="0"/>
              <a:t> </a:t>
            </a:r>
            <a:r>
              <a:rPr lang="fr-FR" sz="1100" b="1" dirty="0" err="1" smtClean="0"/>
              <a:t>locala</a:t>
            </a:r>
            <a:r>
              <a:rPr lang="fr-FR" sz="1100" b="1" dirty="0" smtClean="0"/>
              <a:t>. </a:t>
            </a:r>
            <a:r>
              <a:rPr lang="fr-FR" sz="1100" b="1" dirty="0" err="1" smtClean="0"/>
              <a:t>Activitatile</a:t>
            </a:r>
            <a:r>
              <a:rPr lang="fr-FR" sz="1100" b="1" dirty="0" smtClean="0"/>
              <a:t> </a:t>
            </a:r>
            <a:r>
              <a:rPr lang="fr-FR" sz="1100" b="1" dirty="0" err="1" smtClean="0"/>
              <a:t>programului</a:t>
            </a:r>
            <a:r>
              <a:rPr lang="fr-FR" sz="1100" b="1" dirty="0" smtClean="0"/>
              <a:t> </a:t>
            </a:r>
            <a:r>
              <a:rPr lang="fr-FR" sz="1100" b="1" dirty="0" err="1" smtClean="0"/>
              <a:t>urmaresc</a:t>
            </a:r>
            <a:r>
              <a:rPr lang="fr-FR" sz="1100" b="1" dirty="0" smtClean="0"/>
              <a:t> </a:t>
            </a:r>
            <a:r>
              <a:rPr lang="fr-FR" sz="1100" b="1" dirty="0" err="1" smtClean="0"/>
              <a:t>imbogatirea</a:t>
            </a:r>
            <a:r>
              <a:rPr lang="ro-RO" sz="1100" b="1" dirty="0" smtClean="0"/>
              <a:t> a</a:t>
            </a:r>
            <a:r>
              <a:rPr lang="fr-FR" sz="1100" b="1" dirty="0" err="1" smtClean="0"/>
              <a:t>riilor</a:t>
            </a:r>
            <a:r>
              <a:rPr lang="fr-FR" sz="1100" b="1" dirty="0" smtClean="0"/>
              <a:t> de </a:t>
            </a:r>
            <a:r>
              <a:rPr lang="fr-FR" sz="1100" b="1" dirty="0" err="1" smtClean="0"/>
              <a:t>dezvoltare</a:t>
            </a:r>
            <a:r>
              <a:rPr lang="fr-FR" sz="1100" b="1" dirty="0" smtClean="0"/>
              <a:t> a </a:t>
            </a:r>
            <a:r>
              <a:rPr lang="fr-FR" sz="1100" b="1" dirty="0" err="1" smtClean="0"/>
              <a:t>personalitatii</a:t>
            </a:r>
            <a:r>
              <a:rPr lang="fr-FR" sz="1100" b="1" dirty="0" smtClean="0"/>
              <a:t> </a:t>
            </a:r>
            <a:r>
              <a:rPr lang="fr-FR" sz="1100" b="1" dirty="0" err="1" smtClean="0"/>
              <a:t>intr</a:t>
            </a:r>
            <a:r>
              <a:rPr lang="fr-FR" sz="1100" b="1" dirty="0" smtClean="0"/>
              <a:t>-un </a:t>
            </a:r>
            <a:r>
              <a:rPr lang="fr-FR" sz="1100" b="1" dirty="0" err="1" smtClean="0"/>
              <a:t>context</a:t>
            </a:r>
            <a:r>
              <a:rPr lang="fr-FR" sz="1100" b="1" dirty="0" smtClean="0"/>
              <a:t> </a:t>
            </a:r>
            <a:r>
              <a:rPr lang="fr-FR" sz="1100" b="1" dirty="0" err="1" smtClean="0"/>
              <a:t>motivat</a:t>
            </a:r>
            <a:r>
              <a:rPr lang="fr-FR" sz="1100" b="1" dirty="0" smtClean="0"/>
              <a:t>, in care “</a:t>
            </a:r>
            <a:r>
              <a:rPr lang="fr-FR" sz="1100" b="1" dirty="0" err="1" smtClean="0"/>
              <a:t>magia</a:t>
            </a:r>
            <a:r>
              <a:rPr lang="fr-FR" sz="1100" b="1" dirty="0" smtClean="0"/>
              <a:t>” </a:t>
            </a:r>
            <a:r>
              <a:rPr lang="fr-FR" sz="1100" b="1" dirty="0" err="1" smtClean="0"/>
              <a:t>jocului</a:t>
            </a:r>
            <a:r>
              <a:rPr lang="fr-FR" sz="1100" b="1" dirty="0" smtClean="0"/>
              <a:t>, ca </a:t>
            </a:r>
            <a:r>
              <a:rPr lang="fr-FR" sz="1100" b="1" dirty="0" err="1" smtClean="0"/>
              <a:t>actiune</a:t>
            </a:r>
            <a:r>
              <a:rPr lang="fr-FR" sz="1100" b="1" dirty="0" smtClean="0"/>
              <a:t> – </a:t>
            </a:r>
            <a:r>
              <a:rPr lang="fr-FR" sz="1100" b="1" dirty="0" err="1" smtClean="0"/>
              <a:t>relatie</a:t>
            </a:r>
            <a:r>
              <a:rPr lang="fr-FR" sz="1100" b="1" dirty="0" smtClean="0"/>
              <a:t> – </a:t>
            </a:r>
            <a:r>
              <a:rPr lang="fr-FR" sz="1100" b="1" dirty="0" err="1" smtClean="0"/>
              <a:t>identificare</a:t>
            </a:r>
            <a:r>
              <a:rPr lang="fr-FR" sz="1100" b="1" dirty="0" smtClean="0"/>
              <a:t>, </a:t>
            </a:r>
            <a:r>
              <a:rPr lang="fr-FR" sz="1100" b="1" dirty="0" err="1" smtClean="0"/>
              <a:t>stimuleaza</a:t>
            </a:r>
            <a:r>
              <a:rPr lang="fr-FR" sz="1100" b="1" dirty="0" smtClean="0"/>
              <a:t> </a:t>
            </a:r>
            <a:r>
              <a:rPr lang="fr-FR" sz="1100" b="1" dirty="0" err="1" smtClean="0"/>
              <a:t>potentialul</a:t>
            </a:r>
            <a:r>
              <a:rPr lang="fr-FR" sz="1100" b="1" dirty="0" smtClean="0"/>
              <a:t> </a:t>
            </a:r>
            <a:r>
              <a:rPr lang="fr-FR" sz="1100" b="1" dirty="0" err="1" smtClean="0"/>
              <a:t>fiecarui</a:t>
            </a:r>
            <a:r>
              <a:rPr lang="fr-FR" sz="1100" b="1" dirty="0" smtClean="0"/>
              <a:t> </a:t>
            </a:r>
            <a:r>
              <a:rPr lang="fr-FR" sz="1100" b="1" dirty="0" err="1" smtClean="0"/>
              <a:t>copil</a:t>
            </a:r>
            <a:r>
              <a:rPr lang="fr-FR" sz="1100" b="1" dirty="0" smtClean="0"/>
              <a:t>, </a:t>
            </a:r>
            <a:r>
              <a:rPr lang="fr-FR" sz="1100" b="1" dirty="0" err="1" smtClean="0"/>
              <a:t>activitatea</a:t>
            </a:r>
            <a:r>
              <a:rPr lang="fr-FR" sz="1100" b="1" dirty="0" smtClean="0"/>
              <a:t> </a:t>
            </a:r>
            <a:r>
              <a:rPr lang="fr-FR" sz="1100" b="1" dirty="0" err="1" smtClean="0"/>
              <a:t>sportiva</a:t>
            </a:r>
            <a:r>
              <a:rPr lang="fr-FR" sz="1100" b="1" dirty="0" smtClean="0"/>
              <a:t> </a:t>
            </a:r>
            <a:r>
              <a:rPr lang="fr-FR" sz="1100" b="1" dirty="0" err="1" smtClean="0"/>
              <a:t>fiind</a:t>
            </a:r>
            <a:r>
              <a:rPr lang="fr-FR" sz="1100" b="1" dirty="0" smtClean="0"/>
              <a:t> o </a:t>
            </a:r>
            <a:r>
              <a:rPr lang="fr-FR" sz="1100" b="1" dirty="0" err="1" smtClean="0"/>
              <a:t>manifestare</a:t>
            </a:r>
            <a:r>
              <a:rPr lang="fr-FR" sz="1100" b="1" dirty="0" smtClean="0"/>
              <a:t> a </a:t>
            </a:r>
            <a:r>
              <a:rPr lang="fr-FR" sz="1100" b="1" dirty="0" err="1" smtClean="0"/>
              <a:t>istetimii</a:t>
            </a:r>
            <a:r>
              <a:rPr lang="fr-FR" sz="1100" b="1" dirty="0" smtClean="0"/>
              <a:t>, </a:t>
            </a:r>
            <a:endParaRPr lang="ro-RO" sz="1100" b="1" dirty="0" smtClean="0"/>
          </a:p>
          <a:p>
            <a:pPr algn="just" eaLnBrk="1" hangingPunct="1">
              <a:lnSpc>
                <a:spcPct val="80000"/>
              </a:lnSpc>
              <a:buClr>
                <a:schemeClr val="tx1"/>
              </a:buClr>
              <a:buFont typeface="Wingdings" pitchFamily="2" charset="2"/>
              <a:buNone/>
            </a:pPr>
            <a:r>
              <a:rPr lang="ro-RO" sz="1100" b="1" dirty="0" smtClean="0"/>
              <a:t>	i</a:t>
            </a:r>
            <a:r>
              <a:rPr lang="fr-FR" sz="1100" b="1" dirty="0" err="1" smtClean="0"/>
              <a:t>ndemanarii</a:t>
            </a:r>
            <a:r>
              <a:rPr lang="fr-FR" sz="1100" b="1" dirty="0" smtClean="0"/>
              <a:t>, </a:t>
            </a:r>
            <a:r>
              <a:rPr lang="fr-FR" sz="1100" b="1" dirty="0" err="1" smtClean="0"/>
              <a:t>vitezei</a:t>
            </a:r>
            <a:r>
              <a:rPr lang="fr-FR" sz="1100" b="1" dirty="0" smtClean="0"/>
              <a:t>, </a:t>
            </a:r>
            <a:r>
              <a:rPr lang="fr-FR" sz="1100" b="1" dirty="0" err="1" smtClean="0"/>
              <a:t>stapanirii</a:t>
            </a:r>
            <a:r>
              <a:rPr lang="fr-FR" sz="1100" b="1" dirty="0" smtClean="0"/>
              <a:t> de</a:t>
            </a:r>
            <a:r>
              <a:rPr lang="ro-RO" sz="1100" b="1" dirty="0" smtClean="0"/>
              <a:t> </a:t>
            </a:r>
            <a:r>
              <a:rPr lang="fr-FR" sz="1100" b="1" dirty="0" smtClean="0"/>
              <a:t> sine, o </a:t>
            </a:r>
            <a:r>
              <a:rPr lang="fr-FR" sz="1100" b="1" dirty="0" err="1" smtClean="0"/>
              <a:t>intrecere</a:t>
            </a:r>
            <a:r>
              <a:rPr lang="fr-FR" sz="1100" b="1" dirty="0" smtClean="0"/>
              <a:t> </a:t>
            </a:r>
            <a:r>
              <a:rPr lang="fr-FR" sz="1100" b="1" dirty="0" err="1" smtClean="0"/>
              <a:t>cu</a:t>
            </a:r>
            <a:r>
              <a:rPr lang="fr-FR" sz="1100" b="1" dirty="0" smtClean="0"/>
              <a:t> </a:t>
            </a:r>
            <a:r>
              <a:rPr lang="fr-FR" sz="1100" b="1" dirty="0" err="1" smtClean="0"/>
              <a:t>altii</a:t>
            </a:r>
            <a:r>
              <a:rPr lang="fr-FR" sz="1100" b="1" dirty="0" smtClean="0"/>
              <a:t> si </a:t>
            </a:r>
            <a:r>
              <a:rPr lang="fr-FR" sz="1100" b="1" dirty="0" err="1" smtClean="0"/>
              <a:t>cu</a:t>
            </a:r>
            <a:r>
              <a:rPr lang="fr-FR" sz="1100" b="1" dirty="0" smtClean="0"/>
              <a:t> sine.</a:t>
            </a:r>
            <a:r>
              <a:rPr lang="ro-RO" sz="1100" b="1" dirty="0" smtClean="0"/>
              <a:t> P</a:t>
            </a:r>
            <a:r>
              <a:rPr lang="fr-FR" sz="1100" b="1" dirty="0" err="1" smtClean="0"/>
              <a:t>roiectul</a:t>
            </a:r>
            <a:r>
              <a:rPr lang="fr-FR" sz="1100" b="1" dirty="0" smtClean="0"/>
              <a:t> s</a:t>
            </a:r>
            <a:r>
              <a:rPr lang="ro-RO" sz="1100" b="1" dirty="0" smtClean="0"/>
              <a:t>e desfășoară </a:t>
            </a:r>
            <a:r>
              <a:rPr lang="fr-FR" sz="1100" b="1" dirty="0" smtClean="0"/>
              <a:t>in </a:t>
            </a:r>
            <a:r>
              <a:rPr lang="fr-FR" sz="1100" b="1" dirty="0" err="1" smtClean="0"/>
              <a:t>judetele</a:t>
            </a:r>
            <a:r>
              <a:rPr lang="fr-FR" sz="1100" b="1" dirty="0" smtClean="0"/>
              <a:t> Tulcea,</a:t>
            </a:r>
            <a:r>
              <a:rPr lang="ro-RO" sz="1100" b="1" dirty="0" smtClean="0"/>
              <a:t> </a:t>
            </a:r>
            <a:r>
              <a:rPr lang="fr-FR" sz="1100" b="1" dirty="0" err="1" smtClean="0"/>
              <a:t>Valcea</a:t>
            </a:r>
            <a:r>
              <a:rPr lang="fr-FR" sz="1100" b="1" dirty="0" smtClean="0"/>
              <a:t>,  </a:t>
            </a:r>
            <a:r>
              <a:rPr lang="fr-FR" sz="1100" b="1" dirty="0" err="1" smtClean="0"/>
              <a:t>educatorii</a:t>
            </a:r>
            <a:r>
              <a:rPr lang="fr-FR" sz="1100" b="1" dirty="0" smtClean="0"/>
              <a:t> </a:t>
            </a:r>
            <a:r>
              <a:rPr lang="fr-FR" sz="1100" b="1" dirty="0" err="1" smtClean="0"/>
              <a:t>sportivi</a:t>
            </a:r>
            <a:r>
              <a:rPr lang="fr-FR" sz="1100" b="1" dirty="0" smtClean="0"/>
              <a:t> </a:t>
            </a:r>
            <a:r>
              <a:rPr lang="ro-RO" sz="1100" b="1" dirty="0" smtClean="0"/>
              <a:t>deruland</a:t>
            </a:r>
            <a:r>
              <a:rPr lang="fr-FR" sz="1100" b="1" dirty="0" smtClean="0"/>
              <a:t> </a:t>
            </a:r>
            <a:r>
              <a:rPr lang="fr-FR" sz="1100" b="1" dirty="0" err="1" smtClean="0"/>
              <a:t>activitati</a:t>
            </a:r>
            <a:r>
              <a:rPr lang="fr-FR" sz="1100" b="1" dirty="0" smtClean="0"/>
              <a:t> sportive </a:t>
            </a:r>
            <a:r>
              <a:rPr lang="fr-FR" sz="1100" b="1" dirty="0" err="1" smtClean="0"/>
              <a:t>saptamanale</a:t>
            </a:r>
            <a:r>
              <a:rPr lang="fr-FR" sz="1100" b="1" dirty="0" smtClean="0"/>
              <a:t> </a:t>
            </a:r>
            <a:r>
              <a:rPr lang="fr-FR" sz="1100" b="1" dirty="0" err="1" smtClean="0"/>
              <a:t>atat</a:t>
            </a:r>
            <a:r>
              <a:rPr lang="fr-FR" sz="1100" b="1" dirty="0" smtClean="0"/>
              <a:t> </a:t>
            </a:r>
            <a:r>
              <a:rPr lang="fr-FR" sz="1100" b="1" dirty="0" err="1" smtClean="0"/>
              <a:t>cu</a:t>
            </a:r>
            <a:r>
              <a:rPr lang="fr-FR" sz="1100" b="1" dirty="0" smtClean="0"/>
              <a:t> </a:t>
            </a:r>
            <a:r>
              <a:rPr lang="fr-FR" sz="1100" b="1" dirty="0" err="1" smtClean="0"/>
              <a:t>copi</a:t>
            </a:r>
            <a:r>
              <a:rPr lang="ro-RO" sz="1100" b="1" dirty="0" smtClean="0"/>
              <a:t>i</a:t>
            </a:r>
            <a:r>
              <a:rPr lang="fr-FR" sz="1100" b="1" dirty="0" smtClean="0"/>
              <a:t>i </a:t>
            </a:r>
            <a:r>
              <a:rPr lang="fr-FR" sz="1100" b="1" dirty="0" err="1" smtClean="0"/>
              <a:t>din</a:t>
            </a:r>
            <a:r>
              <a:rPr lang="fr-FR" sz="1100" b="1" dirty="0" smtClean="0"/>
              <a:t> </a:t>
            </a:r>
            <a:r>
              <a:rPr lang="fr-FR" sz="1100" b="1" dirty="0" err="1" smtClean="0"/>
              <a:t>centrele</a:t>
            </a:r>
            <a:r>
              <a:rPr lang="fr-FR" sz="1100" b="1" dirty="0" smtClean="0"/>
              <a:t> de </a:t>
            </a:r>
            <a:r>
              <a:rPr lang="fr-FR" sz="1100" b="1" dirty="0" err="1" smtClean="0"/>
              <a:t>plasament</a:t>
            </a:r>
            <a:r>
              <a:rPr lang="fr-FR" sz="1100" b="1" dirty="0" smtClean="0"/>
              <a:t>, cat si </a:t>
            </a:r>
            <a:r>
              <a:rPr lang="fr-FR" sz="1100" b="1" dirty="0" err="1" smtClean="0"/>
              <a:t>cu</a:t>
            </a:r>
            <a:r>
              <a:rPr lang="fr-FR" sz="1100" b="1" dirty="0" smtClean="0"/>
              <a:t> </a:t>
            </a:r>
            <a:r>
              <a:rPr lang="fr-FR" sz="1100" b="1" dirty="0" err="1" smtClean="0"/>
              <a:t>cei</a:t>
            </a:r>
            <a:r>
              <a:rPr lang="fr-FR" sz="1100" b="1" dirty="0" smtClean="0"/>
              <a:t> </a:t>
            </a:r>
            <a:r>
              <a:rPr lang="fr-FR" sz="1100" b="1" dirty="0" err="1" smtClean="0"/>
              <a:t>din</a:t>
            </a:r>
            <a:r>
              <a:rPr lang="fr-FR" sz="1100" b="1" dirty="0" smtClean="0"/>
              <a:t> </a:t>
            </a:r>
            <a:r>
              <a:rPr lang="fr-FR" sz="1100" b="1" dirty="0" err="1" smtClean="0"/>
              <a:t>comunitate</a:t>
            </a:r>
            <a:r>
              <a:rPr lang="fr-FR" sz="1100" b="1" dirty="0" smtClean="0"/>
              <a:t>. </a:t>
            </a:r>
            <a:r>
              <a:rPr lang="fr-FR" sz="1100" b="1" dirty="0" err="1" smtClean="0"/>
              <a:t>Parteneri</a:t>
            </a:r>
            <a:r>
              <a:rPr lang="fr-FR" sz="1100" b="1" dirty="0" smtClean="0"/>
              <a:t>/</a:t>
            </a:r>
            <a:r>
              <a:rPr lang="fr-FR" sz="1100" b="1" dirty="0" err="1" smtClean="0"/>
              <a:t>finantatori</a:t>
            </a:r>
            <a:r>
              <a:rPr lang="fr-FR" sz="1100" b="1" dirty="0" smtClean="0"/>
              <a:t> : Inter </a:t>
            </a:r>
            <a:r>
              <a:rPr lang="fr-FR" sz="1100" b="1" dirty="0" err="1" smtClean="0"/>
              <a:t>Futura</a:t>
            </a:r>
            <a:r>
              <a:rPr lang="fr-FR" sz="1100" b="1" dirty="0" smtClean="0"/>
              <a:t>, </a:t>
            </a:r>
            <a:r>
              <a:rPr lang="fr-FR" sz="1100" b="1" dirty="0" err="1" smtClean="0"/>
              <a:t>Directia</a:t>
            </a:r>
            <a:r>
              <a:rPr lang="fr-FR" sz="1100" b="1" dirty="0" smtClean="0"/>
              <a:t> </a:t>
            </a:r>
            <a:r>
              <a:rPr lang="fr-FR" sz="1100" b="1" dirty="0" err="1" smtClean="0"/>
              <a:t>Generala</a:t>
            </a:r>
            <a:r>
              <a:rPr lang="fr-FR" sz="1100" b="1" dirty="0" smtClean="0"/>
              <a:t> de </a:t>
            </a:r>
            <a:r>
              <a:rPr lang="fr-FR" sz="1100" b="1" dirty="0" err="1" smtClean="0"/>
              <a:t>Asistenta</a:t>
            </a:r>
            <a:r>
              <a:rPr lang="fr-FR" sz="1100" b="1" dirty="0" smtClean="0"/>
              <a:t> </a:t>
            </a:r>
            <a:r>
              <a:rPr lang="fr-FR" sz="1100" b="1" dirty="0" err="1" smtClean="0"/>
              <a:t>Sociala</a:t>
            </a:r>
            <a:r>
              <a:rPr lang="fr-FR" sz="1100" b="1" dirty="0" smtClean="0"/>
              <a:t> si </a:t>
            </a:r>
            <a:r>
              <a:rPr lang="fr-FR" sz="1100" b="1" dirty="0" err="1" smtClean="0"/>
              <a:t>Protectia</a:t>
            </a:r>
            <a:r>
              <a:rPr lang="fr-FR" sz="1100" b="1" dirty="0" smtClean="0"/>
              <a:t> </a:t>
            </a:r>
            <a:r>
              <a:rPr lang="fr-FR" sz="1100" b="1" dirty="0" err="1" smtClean="0"/>
              <a:t>Copilului</a:t>
            </a:r>
            <a:r>
              <a:rPr lang="fr-FR" sz="1100" b="1" dirty="0" smtClean="0"/>
              <a:t> </a:t>
            </a:r>
            <a:r>
              <a:rPr lang="fr-FR" sz="1100" b="1" dirty="0" err="1" smtClean="0"/>
              <a:t>Valcea</a:t>
            </a:r>
            <a:r>
              <a:rPr lang="fr-FR" sz="1100" b="1" dirty="0" smtClean="0"/>
              <a:t>, </a:t>
            </a:r>
            <a:r>
              <a:rPr lang="fr-FR" sz="1100" b="1" dirty="0" err="1" smtClean="0"/>
              <a:t>Directia</a:t>
            </a:r>
            <a:r>
              <a:rPr lang="fr-FR" sz="1100" b="1" dirty="0" smtClean="0"/>
              <a:t> </a:t>
            </a:r>
            <a:r>
              <a:rPr lang="fr-FR" sz="1100" b="1" dirty="0" err="1" smtClean="0"/>
              <a:t>Generala</a:t>
            </a:r>
            <a:r>
              <a:rPr lang="fr-FR" sz="1100" b="1" dirty="0" smtClean="0"/>
              <a:t> de </a:t>
            </a:r>
            <a:r>
              <a:rPr lang="fr-FR" sz="1100" b="1" dirty="0" err="1" smtClean="0"/>
              <a:t>Asistenta</a:t>
            </a:r>
            <a:r>
              <a:rPr lang="fr-FR" sz="1100" b="1" dirty="0" smtClean="0"/>
              <a:t> </a:t>
            </a:r>
            <a:r>
              <a:rPr lang="fr-FR" sz="1100" b="1" dirty="0" err="1" smtClean="0"/>
              <a:t>Sociala</a:t>
            </a:r>
            <a:r>
              <a:rPr lang="fr-FR" sz="1100" b="1" dirty="0" smtClean="0"/>
              <a:t> si </a:t>
            </a:r>
            <a:r>
              <a:rPr lang="fr-FR" sz="1100" b="1" dirty="0" err="1" smtClean="0"/>
              <a:t>Protectia</a:t>
            </a:r>
            <a:r>
              <a:rPr lang="fr-FR" sz="1100" b="1" dirty="0" smtClean="0"/>
              <a:t> </a:t>
            </a:r>
            <a:r>
              <a:rPr lang="fr-FR" sz="1100" b="1" dirty="0" err="1" smtClean="0"/>
              <a:t>Copilului</a:t>
            </a:r>
            <a:r>
              <a:rPr lang="fr-FR" sz="1100" b="1" dirty="0" smtClean="0"/>
              <a:t> Tulcea.</a:t>
            </a:r>
            <a:endParaRPr lang="ro-RO" sz="1100" b="1" dirty="0" smtClean="0"/>
          </a:p>
          <a:p>
            <a:pPr algn="just" eaLnBrk="1" hangingPunct="1">
              <a:lnSpc>
                <a:spcPct val="80000"/>
              </a:lnSpc>
              <a:buClr>
                <a:schemeClr val="tx1"/>
              </a:buClr>
              <a:buFont typeface="Wingdings" pitchFamily="2" charset="2"/>
              <a:buNone/>
            </a:pPr>
            <a:r>
              <a:rPr lang="ro-RO" sz="1100" b="1" i="1" dirty="0" smtClean="0"/>
              <a:t>	</a:t>
            </a:r>
          </a:p>
          <a:p>
            <a:pPr algn="just" eaLnBrk="1" hangingPunct="1">
              <a:lnSpc>
                <a:spcPct val="80000"/>
              </a:lnSpc>
              <a:buClr>
                <a:schemeClr val="tx1"/>
              </a:buClr>
              <a:buFont typeface="Wingdings" pitchFamily="2" charset="2"/>
              <a:buNone/>
            </a:pPr>
            <a:r>
              <a:rPr lang="ro-RO" sz="1100" b="1" i="1" dirty="0" smtClean="0"/>
              <a:t>	P</a:t>
            </a:r>
            <a:r>
              <a:rPr lang="it-IT" sz="1100" b="1" dirty="0" smtClean="0"/>
              <a:t>entru copiii </a:t>
            </a:r>
            <a:r>
              <a:rPr lang="ro-RO" sz="1100" b="1" dirty="0" smtClean="0"/>
              <a:t>care fac parte din fenomenul Inter Campus, fotbalul inseamna </a:t>
            </a:r>
            <a:r>
              <a:rPr lang="it-IT" sz="1100" b="1" dirty="0" smtClean="0"/>
              <a:t>redescoperirea jocului, a divertismentului si placerii de a f</a:t>
            </a:r>
            <a:r>
              <a:rPr lang="ro-RO" sz="1100" b="1" dirty="0" smtClean="0"/>
              <a:t>i împreună cu alţi copii</a:t>
            </a:r>
            <a:r>
              <a:rPr lang="it-IT" sz="1100" b="1" dirty="0" smtClean="0"/>
              <a:t>. Jocul este un concept universal prezent in teorie, in toată lumea. In practică gasim insă realităţi mult mai dificile, in care momentele de destindere nu există, unde jocul capătă o semnificaţie diversă. Unde nevoile de zi cu zi constrâng copii sa renunte la copilărie. In aceste realităţi lucrează Inter Campus, încercând sa aducă seninătate si speranţă.</a:t>
            </a:r>
            <a:endParaRPr lang="ro-RO" sz="1100" b="1" dirty="0" smtClean="0"/>
          </a:p>
          <a:p>
            <a:pPr algn="just" eaLnBrk="1" hangingPunct="1">
              <a:lnSpc>
                <a:spcPct val="80000"/>
              </a:lnSpc>
              <a:buClr>
                <a:schemeClr val="tx1"/>
              </a:buClr>
              <a:buFont typeface="Wingdings" pitchFamily="2" charset="2"/>
              <a:buNone/>
            </a:pPr>
            <a:endParaRPr lang="ro-RO" sz="1100" b="1" i="1" dirty="0" smtClean="0"/>
          </a:p>
          <a:p>
            <a:pPr algn="just" eaLnBrk="1" hangingPunct="1">
              <a:lnSpc>
                <a:spcPct val="80000"/>
              </a:lnSpc>
              <a:buClr>
                <a:schemeClr val="tx1"/>
              </a:buClr>
              <a:buFont typeface="Wingdings" pitchFamily="2" charset="2"/>
              <a:buNone/>
            </a:pPr>
            <a:endParaRPr lang="ro-RO" sz="1100" i="1" dirty="0" smtClean="0"/>
          </a:p>
          <a:p>
            <a:pPr algn="just" eaLnBrk="1" hangingPunct="1">
              <a:lnSpc>
                <a:spcPct val="80000"/>
              </a:lnSpc>
              <a:buClr>
                <a:schemeClr val="tx1"/>
              </a:buClr>
              <a:buFont typeface="Wingdings" pitchFamily="2" charset="2"/>
              <a:buNone/>
            </a:pPr>
            <a:r>
              <a:rPr lang="ro-RO" sz="1100" b="1" i="1" dirty="0" smtClean="0"/>
              <a:t>	</a:t>
            </a:r>
            <a:r>
              <a:rPr lang="ro-RO" sz="1200" b="1" i="1" dirty="0" smtClean="0"/>
              <a:t>Grupul tinta al programului este constituit de copii cu varste cuprinse</a:t>
            </a:r>
          </a:p>
          <a:p>
            <a:pPr algn="just" eaLnBrk="1" hangingPunct="1">
              <a:lnSpc>
                <a:spcPct val="80000"/>
              </a:lnSpc>
              <a:buClr>
                <a:schemeClr val="tx1"/>
              </a:buClr>
              <a:buFont typeface="Wingdings" pitchFamily="2" charset="2"/>
              <a:buNone/>
            </a:pPr>
            <a:r>
              <a:rPr lang="ro-RO" sz="1200" b="1" i="1" dirty="0" smtClean="0"/>
              <a:t>	intre 6-13 ani.</a:t>
            </a:r>
            <a:endParaRPr lang="fr-FR" sz="1200" b="1" i="1" dirty="0" smtClean="0"/>
          </a:p>
          <a:p>
            <a:pPr algn="just" eaLnBrk="1" hangingPunct="1">
              <a:lnSpc>
                <a:spcPct val="80000"/>
              </a:lnSpc>
              <a:buClr>
                <a:schemeClr val="tx1"/>
              </a:buClr>
              <a:buFont typeface="Wingdings" pitchFamily="2" charset="2"/>
              <a:buNone/>
            </a:pPr>
            <a:r>
              <a:rPr lang="ro-RO" sz="1200" b="1" i="1" dirty="0" smtClean="0"/>
              <a:t>	</a:t>
            </a:r>
            <a:r>
              <a:rPr lang="fr-FR" sz="1200" b="1" i="1" dirty="0" err="1" smtClean="0"/>
              <a:t>Numar</a:t>
            </a:r>
            <a:r>
              <a:rPr lang="fr-FR" sz="1200" b="1" i="1" dirty="0" smtClean="0"/>
              <a:t> de </a:t>
            </a:r>
            <a:r>
              <a:rPr lang="fr-FR" sz="1200" b="1" i="1" dirty="0" err="1" smtClean="0"/>
              <a:t>copii</a:t>
            </a:r>
            <a:r>
              <a:rPr lang="fr-FR" sz="1200" b="1" i="1" dirty="0" smtClean="0"/>
              <a:t> </a:t>
            </a:r>
            <a:r>
              <a:rPr lang="fr-FR" sz="1200" b="1" i="1" dirty="0" err="1" smtClean="0"/>
              <a:t>cuprinsi</a:t>
            </a:r>
            <a:r>
              <a:rPr lang="fr-FR" sz="1200" b="1" i="1" dirty="0" smtClean="0"/>
              <a:t> in program : </a:t>
            </a:r>
            <a:r>
              <a:rPr lang="ro-RO" sz="1200" b="1" i="1" dirty="0" smtClean="0"/>
              <a:t>536</a:t>
            </a:r>
            <a:r>
              <a:rPr lang="fr-FR" sz="1200" b="1" i="1" dirty="0" smtClean="0"/>
              <a:t> </a:t>
            </a:r>
          </a:p>
          <a:p>
            <a:pPr algn="just" eaLnBrk="1" hangingPunct="1">
              <a:lnSpc>
                <a:spcPct val="80000"/>
              </a:lnSpc>
              <a:buClr>
                <a:schemeClr val="tx1"/>
              </a:buClr>
              <a:buFont typeface="Wingdings" pitchFamily="2" charset="2"/>
              <a:buNone/>
            </a:pPr>
            <a:r>
              <a:rPr lang="ro-RO" sz="1200" b="1" i="1" dirty="0" smtClean="0"/>
              <a:t>	</a:t>
            </a:r>
            <a:r>
              <a:rPr lang="fr-FR" sz="1200" b="1" i="1" dirty="0" err="1" smtClean="0"/>
              <a:t>Impactul</a:t>
            </a:r>
            <a:r>
              <a:rPr lang="fr-FR" sz="1200" b="1" i="1" dirty="0" smtClean="0"/>
              <a:t> </a:t>
            </a:r>
            <a:r>
              <a:rPr lang="fr-FR" sz="1200" b="1" i="1" dirty="0" err="1" smtClean="0"/>
              <a:t>programului</a:t>
            </a:r>
            <a:r>
              <a:rPr lang="fr-FR" sz="1200" b="1" i="1" dirty="0" smtClean="0"/>
              <a:t> </a:t>
            </a:r>
            <a:r>
              <a:rPr lang="fr-FR" sz="1200" b="1" i="1" dirty="0" err="1" smtClean="0"/>
              <a:t>asupra</a:t>
            </a:r>
            <a:r>
              <a:rPr lang="fr-FR" sz="1200" b="1" i="1" dirty="0" smtClean="0"/>
              <a:t> </a:t>
            </a:r>
            <a:r>
              <a:rPr lang="fr-FR" sz="1200" b="1" i="1" dirty="0" err="1" smtClean="0"/>
              <a:t>grupului</a:t>
            </a:r>
            <a:r>
              <a:rPr lang="fr-FR" sz="1200" b="1" i="1" dirty="0" smtClean="0"/>
              <a:t>-tinta :</a:t>
            </a:r>
            <a:endParaRPr lang="en-US" sz="1200" b="1" i="1" dirty="0" smtClean="0"/>
          </a:p>
          <a:p>
            <a:pPr algn="just" eaLnBrk="1" hangingPunct="1">
              <a:lnSpc>
                <a:spcPct val="80000"/>
              </a:lnSpc>
              <a:buClr>
                <a:schemeClr val="tx1"/>
              </a:buClr>
            </a:pPr>
            <a:r>
              <a:rPr lang="ro-RO" sz="1200" b="1" i="1" dirty="0" smtClean="0"/>
              <a:t>practicarea unui sport (fotbal);</a:t>
            </a:r>
          </a:p>
          <a:p>
            <a:pPr algn="just" eaLnBrk="1" hangingPunct="1">
              <a:lnSpc>
                <a:spcPct val="80000"/>
              </a:lnSpc>
              <a:buClr>
                <a:schemeClr val="tx1"/>
              </a:buClr>
            </a:pPr>
            <a:r>
              <a:rPr lang="ro-RO" sz="1200" b="1" i="1" dirty="0" smtClean="0"/>
              <a:t>implicarea in activitati care duc la folosirea aptitudinilor noi descoperite;</a:t>
            </a:r>
          </a:p>
          <a:p>
            <a:pPr algn="just" eaLnBrk="1" hangingPunct="1">
              <a:lnSpc>
                <a:spcPct val="80000"/>
              </a:lnSpc>
              <a:buClr>
                <a:schemeClr val="tx1"/>
              </a:buClr>
            </a:pPr>
            <a:r>
              <a:rPr lang="ro-RO" sz="1200" b="1" i="1" dirty="0" smtClean="0"/>
              <a:t>cresterea numarului de prieteni ai copiilor;</a:t>
            </a:r>
          </a:p>
          <a:p>
            <a:pPr algn="just" eaLnBrk="1" hangingPunct="1">
              <a:lnSpc>
                <a:spcPct val="80000"/>
              </a:lnSpc>
              <a:buClr>
                <a:schemeClr val="tx1"/>
              </a:buClr>
            </a:pPr>
            <a:r>
              <a:rPr lang="ro-RO" sz="1200" b="1" i="1" dirty="0" smtClean="0"/>
              <a:t>numarul mai mare al contactelor sociale pentru copilul institutionalizat;</a:t>
            </a:r>
            <a:endParaRPr lang="en-US" sz="1200" b="1" i="1" dirty="0" smtClean="0"/>
          </a:p>
        </p:txBody>
      </p:sp>
      <p:pic>
        <p:nvPicPr>
          <p:cNvPr id="35844" name="Picture 5" descr="sigla ipi"/>
          <p:cNvPicPr>
            <a:picLocks noChangeAspect="1" noChangeArrowheads="1"/>
          </p:cNvPicPr>
          <p:nvPr/>
        </p:nvPicPr>
        <p:blipFill>
          <a:blip r:embed="rId3" cstate="print"/>
          <a:srcRect/>
          <a:stretch>
            <a:fillRect/>
          </a:stretch>
        </p:blipFill>
        <p:spPr bwMode="auto">
          <a:xfrm>
            <a:off x="7605713" y="115888"/>
            <a:ext cx="1982787" cy="1120775"/>
          </a:xfrm>
          <a:prstGeom prst="rect">
            <a:avLst/>
          </a:prstGeom>
          <a:noFill/>
          <a:ln w="9525">
            <a:noFill/>
            <a:miter lim="800000"/>
            <a:headEnd/>
            <a:tailEnd/>
          </a:ln>
        </p:spPr>
      </p:pic>
      <p:sp>
        <p:nvSpPr>
          <p:cNvPr id="35845" name="Text Box 6"/>
          <p:cNvSpPr txBox="1">
            <a:spLocks noChangeArrowheads="1"/>
          </p:cNvSpPr>
          <p:nvPr/>
        </p:nvSpPr>
        <p:spPr bwMode="auto">
          <a:xfrm>
            <a:off x="2378075" y="404813"/>
            <a:ext cx="4837113" cy="954107"/>
          </a:xfrm>
          <a:prstGeom prst="rect">
            <a:avLst/>
          </a:prstGeom>
          <a:noFill/>
          <a:ln w="9525">
            <a:noFill/>
            <a:miter lim="800000"/>
            <a:headEnd/>
            <a:tailEnd/>
          </a:ln>
        </p:spPr>
        <p:txBody>
          <a:bodyPr>
            <a:spAutoFit/>
          </a:bodyPr>
          <a:lstStyle/>
          <a:p>
            <a:pPr algn="ctr" eaLnBrk="0" hangingPunct="0"/>
            <a:r>
              <a:rPr lang="ro-RO" sz="1400" b="1" i="1" dirty="0"/>
              <a:t>FUNDAŢIA INIMĂ PENTRU INIMĂ </a:t>
            </a:r>
          </a:p>
          <a:p>
            <a:pPr algn="ctr" eaLnBrk="0" hangingPunct="0"/>
            <a:r>
              <a:rPr lang="ro-RO" sz="1400" b="1" i="1" dirty="0"/>
              <a:t>RAPORT DE ACTIVITATE </a:t>
            </a:r>
            <a:endParaRPr lang="ro-RO" sz="1400" b="1" i="1" dirty="0" smtClean="0"/>
          </a:p>
          <a:p>
            <a:pPr algn="ctr" eaLnBrk="0" hangingPunct="0"/>
            <a:r>
              <a:rPr lang="ro-RO" sz="1400" b="1" i="1" dirty="0" smtClean="0"/>
              <a:t>201</a:t>
            </a:r>
            <a:r>
              <a:rPr lang="ro-RO" sz="1400" b="1" i="1" dirty="0"/>
              <a:t>6</a:t>
            </a:r>
            <a:endParaRPr lang="en-US" sz="1400" b="1" i="1" dirty="0" smtClean="0"/>
          </a:p>
          <a:p>
            <a:pPr algn="ctr" eaLnBrk="0" hangingPunct="0"/>
            <a:endParaRPr lang="en-US" sz="1400" b="1" i="1" dirty="0"/>
          </a:p>
        </p:txBody>
      </p:sp>
      <p:sp>
        <p:nvSpPr>
          <p:cNvPr id="35846" name="Text Box 7"/>
          <p:cNvSpPr txBox="1">
            <a:spLocks noChangeArrowheads="1"/>
          </p:cNvSpPr>
          <p:nvPr/>
        </p:nvSpPr>
        <p:spPr bwMode="auto">
          <a:xfrm>
            <a:off x="661988" y="6453188"/>
            <a:ext cx="8348662" cy="369887"/>
          </a:xfrm>
          <a:prstGeom prst="rect">
            <a:avLst/>
          </a:prstGeom>
          <a:noFill/>
          <a:ln w="9525">
            <a:noFill/>
            <a:miter lim="800000"/>
            <a:headEnd/>
            <a:tailEnd/>
          </a:ln>
        </p:spPr>
        <p:txBody>
          <a:bodyPr>
            <a:spAutoFit/>
          </a:bodyPr>
          <a:lstStyle/>
          <a:p>
            <a:pPr>
              <a:spcBef>
                <a:spcPct val="50000"/>
              </a:spcBef>
            </a:pPr>
            <a:endParaRPr lang="ro-RO" sz="1800"/>
          </a:p>
        </p:txBody>
      </p:sp>
      <p:sp>
        <p:nvSpPr>
          <p:cNvPr id="35847" name="Text Box 8"/>
          <p:cNvSpPr txBox="1">
            <a:spLocks noChangeArrowheads="1"/>
          </p:cNvSpPr>
          <p:nvPr/>
        </p:nvSpPr>
        <p:spPr bwMode="auto">
          <a:xfrm>
            <a:off x="974725" y="6381750"/>
            <a:ext cx="8347075" cy="276225"/>
          </a:xfrm>
          <a:prstGeom prst="rect">
            <a:avLst/>
          </a:prstGeom>
          <a:noFill/>
          <a:ln w="9525">
            <a:noFill/>
            <a:miter lim="800000"/>
            <a:headEnd/>
            <a:tailEnd/>
          </a:ln>
        </p:spPr>
        <p:txBody>
          <a:bodyPr>
            <a:spAutoFit/>
          </a:bodyPr>
          <a:lstStyle/>
          <a:p>
            <a:pPr algn="ctr"/>
            <a:r>
              <a:rPr lang="ro-RO" sz="1200" b="1" i="1">
                <a:hlinkClick r:id="rId4"/>
              </a:rPr>
              <a:t>www.ipi.ro</a:t>
            </a:r>
            <a:r>
              <a:rPr lang="ro-RO" sz="1200"/>
              <a:t> </a:t>
            </a:r>
            <a:endParaRPr lang="en-US" sz="1200"/>
          </a:p>
        </p:txBody>
      </p:sp>
      <p:pic>
        <p:nvPicPr>
          <p:cNvPr id="35848" name="Picture 9" descr="DSCN2956"/>
          <p:cNvPicPr>
            <a:picLocks noChangeAspect="1" noChangeArrowheads="1"/>
          </p:cNvPicPr>
          <p:nvPr/>
        </p:nvPicPr>
        <p:blipFill>
          <a:blip r:embed="rId5" cstate="print"/>
          <a:srcRect/>
          <a:stretch>
            <a:fillRect/>
          </a:stretch>
        </p:blipFill>
        <p:spPr bwMode="auto">
          <a:xfrm>
            <a:off x="6591300" y="4143375"/>
            <a:ext cx="2924175" cy="2246313"/>
          </a:xfrm>
          <a:prstGeom prst="rect">
            <a:avLst/>
          </a:prstGeom>
          <a:noFill/>
          <a:ln w="9525">
            <a:noFill/>
            <a:miter lim="800000"/>
            <a:headEnd/>
            <a:tailEnd/>
          </a:ln>
        </p:spPr>
      </p:pic>
    </p:spTree>
  </p:cSld>
  <p:clrMapOvr>
    <a:masterClrMapping/>
  </p:clrMapOvr>
  <p:transition spd="slow">
    <p:push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sz="quarter"/>
          </p:nvPr>
        </p:nvSpPr>
        <p:spPr>
          <a:xfrm>
            <a:off x="2890838" y="1309688"/>
            <a:ext cx="3497262" cy="360362"/>
          </a:xfrm>
        </p:spPr>
        <p:txBody>
          <a:bodyPr rtlCol="0">
            <a:normAutofit fontScale="90000"/>
          </a:bodyPr>
          <a:lstStyle/>
          <a:p>
            <a:pPr eaLnBrk="1" fontAlgn="auto" hangingPunct="1">
              <a:spcAft>
                <a:spcPts val="0"/>
              </a:spcAft>
              <a:defRPr/>
            </a:pPr>
            <a:r>
              <a:rPr lang="ro-RO" sz="1800" b="1" i="1" smtClean="0"/>
              <a:t>INTERCAMPUS</a:t>
            </a:r>
            <a:endParaRPr lang="en-US" sz="1800" b="1" i="1" smtClean="0"/>
          </a:p>
        </p:txBody>
      </p:sp>
      <p:pic>
        <p:nvPicPr>
          <p:cNvPr id="38918" name="Picture 4" descr="sigla ipi"/>
          <p:cNvPicPr>
            <a:picLocks noChangeAspect="1" noChangeArrowheads="1"/>
          </p:cNvPicPr>
          <p:nvPr/>
        </p:nvPicPr>
        <p:blipFill>
          <a:blip r:embed="rId3" cstate="print"/>
          <a:srcRect/>
          <a:stretch>
            <a:fillRect/>
          </a:stretch>
        </p:blipFill>
        <p:spPr bwMode="auto">
          <a:xfrm>
            <a:off x="7605713" y="115888"/>
            <a:ext cx="1982787" cy="1120775"/>
          </a:xfrm>
          <a:prstGeom prst="rect">
            <a:avLst/>
          </a:prstGeom>
          <a:noFill/>
          <a:ln w="9525">
            <a:noFill/>
            <a:miter lim="800000"/>
            <a:headEnd/>
            <a:tailEnd/>
          </a:ln>
        </p:spPr>
      </p:pic>
      <p:sp>
        <p:nvSpPr>
          <p:cNvPr id="38919" name="Text Box 5"/>
          <p:cNvSpPr txBox="1">
            <a:spLocks noChangeArrowheads="1"/>
          </p:cNvSpPr>
          <p:nvPr/>
        </p:nvSpPr>
        <p:spPr bwMode="auto">
          <a:xfrm>
            <a:off x="2378075" y="404813"/>
            <a:ext cx="4837113" cy="1169551"/>
          </a:xfrm>
          <a:prstGeom prst="rect">
            <a:avLst/>
          </a:prstGeom>
          <a:noFill/>
          <a:ln w="9525">
            <a:noFill/>
            <a:miter lim="800000"/>
            <a:headEnd/>
            <a:tailEnd/>
          </a:ln>
        </p:spPr>
        <p:txBody>
          <a:bodyPr>
            <a:spAutoFit/>
          </a:bodyPr>
          <a:lstStyle/>
          <a:p>
            <a:pPr algn="ctr" eaLnBrk="0" hangingPunct="0"/>
            <a:r>
              <a:rPr lang="ro-RO" sz="1400" b="1" i="1" dirty="0"/>
              <a:t>FUNDAŢIA INIMĂ PENTRU INIMĂ </a:t>
            </a:r>
          </a:p>
          <a:p>
            <a:pPr algn="ctr" eaLnBrk="0" hangingPunct="0"/>
            <a:r>
              <a:rPr lang="ro-RO" sz="1400" b="1" i="1" dirty="0"/>
              <a:t>RAPORT DE ACTIVITATE </a:t>
            </a:r>
            <a:endParaRPr lang="ro-RO" sz="1400" b="1" i="1" dirty="0" smtClean="0"/>
          </a:p>
          <a:p>
            <a:pPr algn="ctr" eaLnBrk="0" hangingPunct="0"/>
            <a:r>
              <a:rPr lang="ro-RO" sz="1400" b="1" i="1" dirty="0" smtClean="0"/>
              <a:t>2016</a:t>
            </a:r>
            <a:endParaRPr lang="en-US" sz="1400" b="1" i="1" dirty="0" smtClean="0"/>
          </a:p>
          <a:p>
            <a:pPr algn="ctr" eaLnBrk="0" hangingPunct="0"/>
            <a:endParaRPr lang="en-US" sz="1400" b="1" i="1" dirty="0"/>
          </a:p>
          <a:p>
            <a:pPr algn="ctr" eaLnBrk="0" hangingPunct="0"/>
            <a:endParaRPr lang="en-US" sz="1400" b="1" i="1" dirty="0"/>
          </a:p>
        </p:txBody>
      </p:sp>
      <p:sp>
        <p:nvSpPr>
          <p:cNvPr id="38920" name="Text Box 6"/>
          <p:cNvSpPr txBox="1">
            <a:spLocks noChangeArrowheads="1"/>
          </p:cNvSpPr>
          <p:nvPr/>
        </p:nvSpPr>
        <p:spPr bwMode="auto">
          <a:xfrm>
            <a:off x="661988" y="6453188"/>
            <a:ext cx="8348662" cy="369887"/>
          </a:xfrm>
          <a:prstGeom prst="rect">
            <a:avLst/>
          </a:prstGeom>
          <a:noFill/>
          <a:ln w="9525">
            <a:noFill/>
            <a:miter lim="800000"/>
            <a:headEnd/>
            <a:tailEnd/>
          </a:ln>
        </p:spPr>
        <p:txBody>
          <a:bodyPr>
            <a:spAutoFit/>
          </a:bodyPr>
          <a:lstStyle/>
          <a:p>
            <a:pPr>
              <a:spcBef>
                <a:spcPct val="50000"/>
              </a:spcBef>
            </a:pPr>
            <a:endParaRPr lang="ro-RO" sz="1800"/>
          </a:p>
        </p:txBody>
      </p:sp>
      <p:sp>
        <p:nvSpPr>
          <p:cNvPr id="38921" name="Text Box 7"/>
          <p:cNvSpPr txBox="1">
            <a:spLocks noChangeArrowheads="1"/>
          </p:cNvSpPr>
          <p:nvPr/>
        </p:nvSpPr>
        <p:spPr bwMode="auto">
          <a:xfrm>
            <a:off x="974725" y="6381750"/>
            <a:ext cx="8347075" cy="276225"/>
          </a:xfrm>
          <a:prstGeom prst="rect">
            <a:avLst/>
          </a:prstGeom>
          <a:noFill/>
          <a:ln w="9525">
            <a:noFill/>
            <a:miter lim="800000"/>
            <a:headEnd/>
            <a:tailEnd/>
          </a:ln>
        </p:spPr>
        <p:txBody>
          <a:bodyPr>
            <a:spAutoFit/>
          </a:bodyPr>
          <a:lstStyle/>
          <a:p>
            <a:pPr algn="ctr"/>
            <a:r>
              <a:rPr lang="ro-RO" sz="1200" b="1" i="1">
                <a:hlinkClick r:id="rId4"/>
              </a:rPr>
              <a:t>www.ipi.ro</a:t>
            </a:r>
            <a:r>
              <a:rPr lang="ro-RO" sz="1200"/>
              <a:t> </a:t>
            </a:r>
            <a:endParaRPr lang="en-US" sz="1200"/>
          </a:p>
        </p:txBody>
      </p:sp>
      <p:pic>
        <p:nvPicPr>
          <p:cNvPr id="15" name="Content Placeholder 5"/>
          <p:cNvPicPr>
            <a:picLocks noGrp="1" noChangeAspect="1"/>
          </p:cNvPicPr>
          <p:nvPr>
            <p:ph sz="quarter" idx="1"/>
          </p:nvPr>
        </p:nvPicPr>
        <p:blipFill>
          <a:blip r:embed="rId5" cstate="print">
            <a:extLst>
              <a:ext uri="{28A0092B-C50C-407E-A947-70E740481C1C}">
                <a14:useLocalDpi xmlns:a14="http://schemas.microsoft.com/office/drawing/2010/main" val="0"/>
              </a:ext>
            </a:extLst>
          </a:blip>
          <a:stretch>
            <a:fillRect/>
          </a:stretch>
        </p:blipFill>
        <p:spPr>
          <a:xfrm>
            <a:off x="1187624" y="1772816"/>
            <a:ext cx="3028950" cy="20193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6" name="Content Placeholder 6"/>
          <p:cNvPicPr>
            <a:picLocks noGrp="1" noChangeAspect="1"/>
          </p:cNvPicPr>
          <p:nvPr>
            <p:ph sz="quarter" idx="2"/>
          </p:nvPr>
        </p:nvPicPr>
        <p:blipFill>
          <a:blip r:embed="rId6" cstate="print">
            <a:extLst>
              <a:ext uri="{28A0092B-C50C-407E-A947-70E740481C1C}">
                <a14:useLocalDpi xmlns:a14="http://schemas.microsoft.com/office/drawing/2010/main" val="0"/>
              </a:ext>
            </a:extLst>
          </a:blip>
          <a:stretch>
            <a:fillRect/>
          </a:stretch>
        </p:blipFill>
        <p:spPr>
          <a:xfrm>
            <a:off x="5311021" y="1772816"/>
            <a:ext cx="3028950" cy="20193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7" name="Content Placeholder 7"/>
          <p:cNvPicPr>
            <a:picLocks noGrp="1" noChangeAspect="1"/>
          </p:cNvPicPr>
          <p:nvPr>
            <p:ph sz="quarter" idx="3"/>
          </p:nvPr>
        </p:nvPicPr>
        <p:blipFill>
          <a:blip r:embed="rId7" cstate="print">
            <a:extLst>
              <a:ext uri="{28A0092B-C50C-407E-A947-70E740481C1C}">
                <a14:useLocalDpi xmlns:a14="http://schemas.microsoft.com/office/drawing/2010/main" val="0"/>
              </a:ext>
            </a:extLst>
          </a:blip>
          <a:stretch>
            <a:fillRect/>
          </a:stretch>
        </p:blipFill>
        <p:spPr>
          <a:xfrm>
            <a:off x="1115616" y="4077072"/>
            <a:ext cx="3028950" cy="20193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8" name="Content Placeholder 8"/>
          <p:cNvPicPr>
            <a:picLocks noGrp="1" noChangeAspect="1"/>
          </p:cNvPicPr>
          <p:nvPr>
            <p:ph sz="quarter" idx="4"/>
          </p:nvPr>
        </p:nvPicPr>
        <p:blipFill>
          <a:blip r:embed="rId8" cstate="print">
            <a:extLst>
              <a:ext uri="{28A0092B-C50C-407E-A947-70E740481C1C}">
                <a14:useLocalDpi xmlns:a14="http://schemas.microsoft.com/office/drawing/2010/main" val="0"/>
              </a:ext>
            </a:extLst>
          </a:blip>
          <a:stretch>
            <a:fillRect/>
          </a:stretch>
        </p:blipFill>
        <p:spPr>
          <a:xfrm>
            <a:off x="5287963" y="4077072"/>
            <a:ext cx="3028950" cy="20193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slow">
    <p:push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a:xfrm>
            <a:off x="741363" y="1309688"/>
            <a:ext cx="7554912" cy="361950"/>
          </a:xfrm>
        </p:spPr>
        <p:txBody>
          <a:bodyPr rtlCol="0">
            <a:normAutofit fontScale="90000"/>
          </a:bodyPr>
          <a:lstStyle/>
          <a:p>
            <a:pPr eaLnBrk="1" fontAlgn="auto" hangingPunct="1">
              <a:spcAft>
                <a:spcPts val="0"/>
              </a:spcAft>
              <a:defRPr/>
            </a:pPr>
            <a:r>
              <a:rPr lang="ro-RO" sz="1800" b="1" i="1" smtClean="0"/>
              <a:t>Proiecte de referinţă ale Fundaţiei Inimă pentru Inimă</a:t>
            </a:r>
            <a:endParaRPr lang="en-US" sz="1800" b="1" i="1" smtClean="0"/>
          </a:p>
        </p:txBody>
      </p:sp>
      <p:sp>
        <p:nvSpPr>
          <p:cNvPr id="43011" name="Rectangle 3"/>
          <p:cNvSpPr>
            <a:spLocks noGrp="1" noRot="1" noChangeArrowheads="1"/>
          </p:cNvSpPr>
          <p:nvPr>
            <p:ph idx="1"/>
          </p:nvPr>
        </p:nvSpPr>
        <p:spPr>
          <a:xfrm>
            <a:off x="819150" y="2071688"/>
            <a:ext cx="8674100" cy="4357687"/>
          </a:xfrm>
        </p:spPr>
        <p:txBody>
          <a:bodyPr/>
          <a:lstStyle/>
          <a:p>
            <a:pPr algn="just" eaLnBrk="1" hangingPunct="1">
              <a:lnSpc>
                <a:spcPct val="80000"/>
              </a:lnSpc>
              <a:buFont typeface="Wingdings" pitchFamily="2" charset="2"/>
              <a:buNone/>
            </a:pPr>
            <a:r>
              <a:rPr lang="ro-RO" sz="1400" smtClean="0"/>
              <a:t>	</a:t>
            </a:r>
            <a:r>
              <a:rPr lang="fr-FR" sz="1600" b="1" smtClean="0"/>
              <a:t>Proiectul </a:t>
            </a:r>
            <a:r>
              <a:rPr lang="fr-FR" sz="1600" smtClean="0"/>
              <a:t>- Serviciul de socializare si integrare socio-profesional</a:t>
            </a:r>
            <a:r>
              <a:rPr lang="ro-RO" sz="1600" smtClean="0"/>
              <a:t>ă</a:t>
            </a:r>
            <a:r>
              <a:rPr lang="fr-FR" sz="1600" smtClean="0"/>
              <a:t> R</a:t>
            </a:r>
            <a:r>
              <a:rPr lang="ro-RO" sz="1600" smtClean="0"/>
              <a:t>â</a:t>
            </a:r>
            <a:r>
              <a:rPr lang="fr-FR" sz="1600" smtClean="0"/>
              <a:t>mnicu V</a:t>
            </a:r>
            <a:r>
              <a:rPr lang="ro-RO" sz="1600" smtClean="0"/>
              <a:t>â</a:t>
            </a:r>
            <a:r>
              <a:rPr lang="fr-FR" sz="1600" smtClean="0"/>
              <a:t>lcea – PIN 1/2005 VL s-a desfasurat in conformitate cu Contractul de finantare  pentru servicii nr. 7605/01 august 2005, incheiat intre Autoritatea Nationala pentru Protectia Drepturilor Copilului, in calitate de autoritate contractanta, Fundatia</a:t>
            </a:r>
            <a:r>
              <a:rPr lang="ro-RO" sz="1600" smtClean="0"/>
              <a:t> “</a:t>
            </a:r>
            <a:r>
              <a:rPr lang="fr-FR" sz="1600" smtClean="0"/>
              <a:t>Inim</a:t>
            </a:r>
            <a:r>
              <a:rPr lang="ro-RO" sz="1600" smtClean="0"/>
              <a:t>ă</a:t>
            </a:r>
            <a:r>
              <a:rPr lang="fr-FR" sz="1600" smtClean="0"/>
              <a:t> pentru Inim</a:t>
            </a:r>
            <a:r>
              <a:rPr lang="ro-RO" sz="1600" smtClean="0"/>
              <a:t>ă”</a:t>
            </a:r>
            <a:r>
              <a:rPr lang="fr-FR" sz="1600" smtClean="0"/>
              <a:t> R</a:t>
            </a:r>
            <a:r>
              <a:rPr lang="ro-RO" sz="1600" smtClean="0"/>
              <a:t>â</a:t>
            </a:r>
            <a:r>
              <a:rPr lang="fr-FR" sz="1600" smtClean="0"/>
              <a:t>mnicu V</a:t>
            </a:r>
            <a:r>
              <a:rPr lang="ro-RO" sz="1600" smtClean="0"/>
              <a:t>â</a:t>
            </a:r>
            <a:r>
              <a:rPr lang="fr-FR" sz="1600" smtClean="0"/>
              <a:t>lcea, in calitate de prestator si Consiliul Jude</a:t>
            </a:r>
            <a:r>
              <a:rPr lang="ro-RO" sz="1600" smtClean="0"/>
              <a:t>ţ</a:t>
            </a:r>
            <a:r>
              <a:rPr lang="fr-FR" sz="1600" smtClean="0"/>
              <a:t>ean V</a:t>
            </a:r>
            <a:r>
              <a:rPr lang="ro-RO" sz="1600" smtClean="0"/>
              <a:t>â</a:t>
            </a:r>
            <a:r>
              <a:rPr lang="fr-FR" sz="1600" smtClean="0"/>
              <a:t>lcea – Directia Generala de Asistenta Sociala si Protectia Copilului Valcea, in calitate de beneficiar si s-a desfasurat in perioada 1 august – 31 decembrie 2005. .</a:t>
            </a:r>
            <a:endParaRPr lang="ro-RO" sz="1600" smtClean="0"/>
          </a:p>
          <a:p>
            <a:pPr algn="just" eaLnBrk="1" hangingPunct="1">
              <a:lnSpc>
                <a:spcPct val="80000"/>
              </a:lnSpc>
              <a:buFont typeface="Wingdings" pitchFamily="2" charset="2"/>
              <a:buNone/>
            </a:pPr>
            <a:r>
              <a:rPr lang="ro-RO" sz="1600" b="1" smtClean="0"/>
              <a:t>	</a:t>
            </a:r>
            <a:r>
              <a:rPr lang="fr-FR" sz="1600" b="1" smtClean="0"/>
              <a:t>Grupurile tinta</a:t>
            </a:r>
            <a:r>
              <a:rPr lang="ro-RO" sz="1600" b="1" smtClean="0"/>
              <a:t> </a:t>
            </a:r>
            <a:r>
              <a:rPr lang="fr-FR" sz="1600" smtClean="0"/>
              <a:t>102 tineri din Centrul de Plasament nr. 11 – Bistrita, apartinand Directie Generale de Asistenta Sociala si Protectia Copilului Valcea, ajunsi la 18 ani</a:t>
            </a:r>
            <a:r>
              <a:rPr lang="ro-RO" sz="1600" smtClean="0"/>
              <a:t>, </a:t>
            </a:r>
            <a:r>
              <a:rPr lang="fr-FR" sz="1600" smtClean="0"/>
              <a:t>tineri cu nevoi speciale</a:t>
            </a:r>
            <a:r>
              <a:rPr lang="ro-RO" sz="1600" smtClean="0"/>
              <a:t> (</a:t>
            </a:r>
            <a:r>
              <a:rPr lang="fr-FR" sz="1600" smtClean="0"/>
              <a:t>deficenta mintala medie si usoara,</a:t>
            </a:r>
            <a:r>
              <a:rPr lang="ro-RO" sz="1600" smtClean="0"/>
              <a:t> </a:t>
            </a:r>
            <a:r>
              <a:rPr lang="fr-FR" sz="1600" smtClean="0"/>
              <a:t>tulburari de comportament</a:t>
            </a:r>
            <a:r>
              <a:rPr lang="ro-RO" sz="1600" smtClean="0"/>
              <a:t>)</a:t>
            </a:r>
            <a:endParaRPr lang="fr-FR" sz="1600" smtClean="0"/>
          </a:p>
          <a:p>
            <a:pPr algn="just" eaLnBrk="1" hangingPunct="1">
              <a:lnSpc>
                <a:spcPct val="80000"/>
              </a:lnSpc>
              <a:buFont typeface="Wingdings" pitchFamily="2" charset="2"/>
              <a:buNone/>
            </a:pPr>
            <a:r>
              <a:rPr lang="ro-RO" sz="1600" b="1" smtClean="0"/>
              <a:t>	</a:t>
            </a:r>
            <a:r>
              <a:rPr lang="fr-FR" sz="1600" b="1" smtClean="0"/>
              <a:t>Realizari </a:t>
            </a:r>
            <a:r>
              <a:rPr lang="ro-RO" sz="1600" smtClean="0"/>
              <a:t>Crearea a doua compartimente in cadrul serviciului: compartimentul de </a:t>
            </a:r>
            <a:r>
              <a:rPr lang="fr-FR" sz="1600" smtClean="0"/>
              <a:t>consiliere </a:t>
            </a:r>
            <a:r>
              <a:rPr lang="ro-RO" sz="1600" smtClean="0"/>
              <a:t>si orientare </a:t>
            </a:r>
            <a:r>
              <a:rPr lang="fr-FR" sz="1600" smtClean="0"/>
              <a:t>profesionala Bistrita</a:t>
            </a:r>
            <a:r>
              <a:rPr lang="ro-RO" sz="1600" smtClean="0"/>
              <a:t> si compartimentul </a:t>
            </a:r>
            <a:r>
              <a:rPr lang="fr-FR" sz="1600" smtClean="0"/>
              <a:t>rezidential</a:t>
            </a:r>
            <a:r>
              <a:rPr lang="ro-RO" sz="1600" smtClean="0"/>
              <a:t> </a:t>
            </a:r>
            <a:r>
              <a:rPr lang="fr-FR" sz="1600" smtClean="0"/>
              <a:t>Ramnicu Valcea</a:t>
            </a:r>
            <a:r>
              <a:rPr lang="ro-RO" sz="1600" smtClean="0"/>
              <a:t> (amenajat la parterul Centrului de plasament nr. 5 al D.G.A.S.P.C Valcea, cu o capacitate de 12 locuri</a:t>
            </a:r>
            <a:endParaRPr lang="fr-FR" sz="1600" smtClean="0"/>
          </a:p>
          <a:p>
            <a:pPr algn="just" eaLnBrk="1" hangingPunct="1">
              <a:lnSpc>
                <a:spcPct val="80000"/>
              </a:lnSpc>
              <a:buFont typeface="Wingdings" pitchFamily="2" charset="2"/>
              <a:buNone/>
            </a:pPr>
            <a:r>
              <a:rPr lang="ro-RO" sz="1600" b="1" smtClean="0"/>
              <a:t>	Rezultate</a:t>
            </a:r>
            <a:r>
              <a:rPr lang="ro-RO" sz="1600" smtClean="0"/>
              <a:t> </a:t>
            </a:r>
          </a:p>
          <a:p>
            <a:pPr algn="just" eaLnBrk="1" hangingPunct="1">
              <a:lnSpc>
                <a:spcPct val="80000"/>
              </a:lnSpc>
            </a:pPr>
            <a:r>
              <a:rPr lang="en-US" sz="1600" smtClean="0"/>
              <a:t>numar de beneficiar</a:t>
            </a:r>
            <a:r>
              <a:rPr lang="ro-RO" sz="1600" smtClean="0"/>
              <a:t>i</a:t>
            </a:r>
            <a:r>
              <a:rPr lang="en-US" sz="1600" smtClean="0"/>
              <a:t> ai componentei rezidentiale</a:t>
            </a:r>
            <a:r>
              <a:rPr lang="ro-RO" sz="1600" smtClean="0"/>
              <a:t> </a:t>
            </a:r>
            <a:r>
              <a:rPr lang="en-US" sz="1600" smtClean="0"/>
              <a:t>12 tineri</a:t>
            </a:r>
            <a:r>
              <a:rPr lang="ro-RO" sz="1600" smtClean="0"/>
              <a:t>;</a:t>
            </a:r>
          </a:p>
          <a:p>
            <a:pPr algn="just" eaLnBrk="1" hangingPunct="1">
              <a:lnSpc>
                <a:spcPct val="80000"/>
              </a:lnSpc>
            </a:pPr>
            <a:r>
              <a:rPr lang="en-US" sz="1600" smtClean="0"/>
              <a:t>numar de contracte de munca incheiate pentru beneficiarii proiectului: 11</a:t>
            </a:r>
            <a:r>
              <a:rPr lang="ro-RO" sz="1600" smtClean="0"/>
              <a:t>;</a:t>
            </a:r>
          </a:p>
          <a:p>
            <a:pPr algn="just" eaLnBrk="1" hangingPunct="1">
              <a:lnSpc>
                <a:spcPct val="80000"/>
              </a:lnSpc>
            </a:pPr>
            <a:r>
              <a:rPr lang="en-US" sz="1600" smtClean="0"/>
              <a:t>numar de beneficiar</a:t>
            </a:r>
            <a:r>
              <a:rPr lang="ro-RO" sz="1600" smtClean="0"/>
              <a:t>i</a:t>
            </a:r>
            <a:r>
              <a:rPr lang="en-US" sz="1600" smtClean="0"/>
              <a:t> dezinstitutionalizati</a:t>
            </a:r>
            <a:r>
              <a:rPr lang="ro-RO" sz="1600" smtClean="0"/>
              <a:t> prin integrare/reintegrare familiala</a:t>
            </a:r>
            <a:r>
              <a:rPr lang="en-US" sz="1600" smtClean="0"/>
              <a:t>: 42 de tineri</a:t>
            </a:r>
            <a:r>
              <a:rPr lang="ro-RO" sz="1600" smtClean="0"/>
              <a:t>;</a:t>
            </a:r>
          </a:p>
          <a:p>
            <a:pPr algn="just" eaLnBrk="1" hangingPunct="1">
              <a:lnSpc>
                <a:spcPct val="80000"/>
              </a:lnSpc>
            </a:pPr>
            <a:r>
              <a:rPr lang="en-US" sz="1600" smtClean="0"/>
              <a:t>numar de parteneriate realizate cu alte institutii: 31</a:t>
            </a:r>
          </a:p>
          <a:p>
            <a:pPr algn="just" eaLnBrk="1" hangingPunct="1">
              <a:lnSpc>
                <a:spcPct val="80000"/>
              </a:lnSpc>
              <a:buFont typeface="Wingdings" pitchFamily="2" charset="2"/>
              <a:buNone/>
            </a:pPr>
            <a:r>
              <a:rPr lang="ro-RO" sz="1600" b="1" smtClean="0"/>
              <a:t>	Finantator Autoritatea  Nationala pentru Protectia Drepturilor Copilului</a:t>
            </a:r>
          </a:p>
        </p:txBody>
      </p:sp>
      <p:pic>
        <p:nvPicPr>
          <p:cNvPr id="43012" name="Picture 4" descr="sigla ipi"/>
          <p:cNvPicPr>
            <a:picLocks noChangeAspect="1" noChangeArrowheads="1"/>
          </p:cNvPicPr>
          <p:nvPr/>
        </p:nvPicPr>
        <p:blipFill>
          <a:blip r:embed="rId3" cstate="print"/>
          <a:srcRect/>
          <a:stretch>
            <a:fillRect/>
          </a:stretch>
        </p:blipFill>
        <p:spPr bwMode="auto">
          <a:xfrm>
            <a:off x="7605713" y="115888"/>
            <a:ext cx="1982787" cy="1120775"/>
          </a:xfrm>
          <a:prstGeom prst="rect">
            <a:avLst/>
          </a:prstGeom>
          <a:noFill/>
          <a:ln w="9525">
            <a:noFill/>
            <a:miter lim="800000"/>
            <a:headEnd/>
            <a:tailEnd/>
          </a:ln>
        </p:spPr>
      </p:pic>
      <p:sp>
        <p:nvSpPr>
          <p:cNvPr id="43013" name="Text Box 5"/>
          <p:cNvSpPr txBox="1">
            <a:spLocks noChangeArrowheads="1"/>
          </p:cNvSpPr>
          <p:nvPr/>
        </p:nvSpPr>
        <p:spPr bwMode="auto">
          <a:xfrm>
            <a:off x="2378075" y="404813"/>
            <a:ext cx="4837113" cy="954107"/>
          </a:xfrm>
          <a:prstGeom prst="rect">
            <a:avLst/>
          </a:prstGeom>
          <a:noFill/>
          <a:ln w="9525">
            <a:noFill/>
            <a:miter lim="800000"/>
            <a:headEnd/>
            <a:tailEnd/>
          </a:ln>
        </p:spPr>
        <p:txBody>
          <a:bodyPr>
            <a:spAutoFit/>
          </a:bodyPr>
          <a:lstStyle/>
          <a:p>
            <a:pPr algn="ctr" eaLnBrk="0" hangingPunct="0"/>
            <a:r>
              <a:rPr lang="ro-RO" sz="1400" b="1" i="1" dirty="0"/>
              <a:t>FUNDAŢIA INIMĂ PENTRU INIMĂ </a:t>
            </a:r>
          </a:p>
          <a:p>
            <a:pPr algn="ctr" eaLnBrk="0" hangingPunct="0"/>
            <a:r>
              <a:rPr lang="ro-RO" sz="1400" b="1" i="1" dirty="0"/>
              <a:t>RAPORT DE ACTIVITATE </a:t>
            </a:r>
            <a:endParaRPr lang="ro-RO" sz="1400" b="1" i="1" dirty="0" smtClean="0"/>
          </a:p>
          <a:p>
            <a:pPr algn="ctr" eaLnBrk="0" hangingPunct="0"/>
            <a:r>
              <a:rPr lang="ro-RO" sz="1400" b="1" i="1" dirty="0" smtClean="0"/>
              <a:t>201</a:t>
            </a:r>
            <a:r>
              <a:rPr lang="ro-RO" sz="1400" b="1" i="1" dirty="0"/>
              <a:t>6</a:t>
            </a:r>
            <a:endParaRPr lang="en-US" sz="1400" b="1" i="1" dirty="0" smtClean="0"/>
          </a:p>
          <a:p>
            <a:pPr algn="ctr" eaLnBrk="0" hangingPunct="0"/>
            <a:endParaRPr lang="en-US" sz="1400" b="1" i="1" dirty="0"/>
          </a:p>
        </p:txBody>
      </p:sp>
      <p:sp>
        <p:nvSpPr>
          <p:cNvPr id="43014" name="Text Box 6"/>
          <p:cNvSpPr txBox="1">
            <a:spLocks noChangeArrowheads="1"/>
          </p:cNvSpPr>
          <p:nvPr/>
        </p:nvSpPr>
        <p:spPr bwMode="auto">
          <a:xfrm>
            <a:off x="661988" y="6453188"/>
            <a:ext cx="8348662" cy="369887"/>
          </a:xfrm>
          <a:prstGeom prst="rect">
            <a:avLst/>
          </a:prstGeom>
          <a:noFill/>
          <a:ln w="9525">
            <a:noFill/>
            <a:miter lim="800000"/>
            <a:headEnd/>
            <a:tailEnd/>
          </a:ln>
        </p:spPr>
        <p:txBody>
          <a:bodyPr>
            <a:spAutoFit/>
          </a:bodyPr>
          <a:lstStyle/>
          <a:p>
            <a:pPr>
              <a:spcBef>
                <a:spcPct val="50000"/>
              </a:spcBef>
            </a:pPr>
            <a:endParaRPr lang="ro-RO" sz="1800"/>
          </a:p>
        </p:txBody>
      </p:sp>
      <p:sp>
        <p:nvSpPr>
          <p:cNvPr id="43015" name="Text Box 7"/>
          <p:cNvSpPr txBox="1">
            <a:spLocks noChangeArrowheads="1"/>
          </p:cNvSpPr>
          <p:nvPr/>
        </p:nvSpPr>
        <p:spPr bwMode="auto">
          <a:xfrm>
            <a:off x="974725" y="6381750"/>
            <a:ext cx="8347075" cy="276225"/>
          </a:xfrm>
          <a:prstGeom prst="rect">
            <a:avLst/>
          </a:prstGeom>
          <a:noFill/>
          <a:ln w="9525">
            <a:noFill/>
            <a:miter lim="800000"/>
            <a:headEnd/>
            <a:tailEnd/>
          </a:ln>
        </p:spPr>
        <p:txBody>
          <a:bodyPr>
            <a:spAutoFit/>
          </a:bodyPr>
          <a:lstStyle/>
          <a:p>
            <a:pPr algn="ctr"/>
            <a:r>
              <a:rPr lang="ro-RO" sz="1200" b="1" i="1">
                <a:hlinkClick r:id="rId4"/>
              </a:rPr>
              <a:t>www.ipi.ro</a:t>
            </a:r>
            <a:r>
              <a:rPr lang="ro-RO" sz="1200"/>
              <a:t> </a:t>
            </a:r>
            <a:endParaRPr lang="en-US" sz="1200"/>
          </a:p>
        </p:txBody>
      </p:sp>
      <p:sp>
        <p:nvSpPr>
          <p:cNvPr id="201736" name="Rectangle 8"/>
          <p:cNvSpPr>
            <a:spLocks noChangeArrowheads="1"/>
          </p:cNvSpPr>
          <p:nvPr/>
        </p:nvSpPr>
        <p:spPr bwMode="auto">
          <a:xfrm>
            <a:off x="819150" y="1773238"/>
            <a:ext cx="8424863" cy="265112"/>
          </a:xfrm>
          <a:prstGeom prst="rect">
            <a:avLst/>
          </a:prstGeom>
          <a:noFill/>
          <a:ln w="9525" algn="ctr">
            <a:noFill/>
            <a:miter lim="800000"/>
            <a:headEnd/>
            <a:tailEnd/>
          </a:ln>
          <a:effectLst/>
        </p:spPr>
        <p:txBody>
          <a:bodyPr>
            <a:spAutoFit/>
          </a:bodyPr>
          <a:lstStyle/>
          <a:p>
            <a:pPr marL="342900" indent="-342900">
              <a:lnSpc>
                <a:spcPct val="80000"/>
              </a:lnSpc>
              <a:spcBef>
                <a:spcPct val="20000"/>
              </a:spcBef>
              <a:buClr>
                <a:schemeClr val="tx1"/>
              </a:buClr>
              <a:buFont typeface="Wingdings" pitchFamily="2" charset="2"/>
              <a:buNone/>
              <a:defRPr/>
            </a:pPr>
            <a:r>
              <a:rPr lang="fr-FR" sz="1400" b="1" dirty="0" err="1"/>
              <a:t>Serviciul</a:t>
            </a:r>
            <a:r>
              <a:rPr lang="fr-FR" sz="1400" b="1" dirty="0"/>
              <a:t> de </a:t>
            </a:r>
            <a:r>
              <a:rPr lang="fr-FR" sz="1400" b="1" dirty="0" err="1"/>
              <a:t>socializare</a:t>
            </a:r>
            <a:r>
              <a:rPr lang="fr-FR" sz="1400" b="1" dirty="0"/>
              <a:t> si </a:t>
            </a:r>
            <a:r>
              <a:rPr lang="fr-FR" sz="1400" b="1" dirty="0" err="1"/>
              <a:t>integrare</a:t>
            </a:r>
            <a:r>
              <a:rPr lang="fr-FR" sz="1400" b="1" dirty="0"/>
              <a:t> socio-</a:t>
            </a:r>
            <a:r>
              <a:rPr lang="fr-FR" sz="1400" b="1" dirty="0" err="1"/>
              <a:t>profesional</a:t>
            </a:r>
            <a:r>
              <a:rPr lang="ro-RO" sz="1400" b="1" dirty="0"/>
              <a:t>ă</a:t>
            </a:r>
            <a:r>
              <a:rPr lang="fr-FR" sz="1400" b="1" dirty="0"/>
              <a:t> R</a:t>
            </a:r>
            <a:r>
              <a:rPr lang="ro-RO" sz="1400" b="1" dirty="0"/>
              <a:t>â</a:t>
            </a:r>
            <a:r>
              <a:rPr lang="fr-FR" sz="1400" b="1" dirty="0" err="1"/>
              <a:t>mnicu</a:t>
            </a:r>
            <a:r>
              <a:rPr lang="fr-FR" sz="1400" b="1" dirty="0"/>
              <a:t> V</a:t>
            </a:r>
            <a:r>
              <a:rPr lang="ro-RO" sz="1400" b="1" dirty="0"/>
              <a:t>â</a:t>
            </a:r>
            <a:r>
              <a:rPr lang="fr-FR" sz="1400" b="1" dirty="0" err="1"/>
              <a:t>lcea</a:t>
            </a:r>
            <a:r>
              <a:rPr lang="fr-FR" sz="1400" b="1" dirty="0"/>
              <a:t> PIN 1/2005 VL</a:t>
            </a:r>
            <a:r>
              <a:rPr lang="en-US" sz="1400" dirty="0">
                <a:effectLst>
                  <a:outerShdw blurRad="38100" dist="38100" dir="2700000" algn="tl">
                    <a:srgbClr val="000000"/>
                  </a:outerShdw>
                </a:effectLst>
              </a:rPr>
              <a:t> </a:t>
            </a:r>
          </a:p>
        </p:txBody>
      </p:sp>
    </p:spTree>
  </p:cSld>
  <p:clrMapOvr>
    <a:masterClrMapping/>
  </p:clrMapOvr>
  <p:transition spd="slow">
    <p:push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3"/>
          <p:cNvSpPr>
            <a:spLocks noGrp="1" noRot="1" noChangeArrowheads="1"/>
          </p:cNvSpPr>
          <p:nvPr>
            <p:ph type="title" sz="quarter"/>
          </p:nvPr>
        </p:nvSpPr>
        <p:spPr>
          <a:xfrm>
            <a:off x="193675" y="1484313"/>
            <a:ext cx="9385300" cy="192087"/>
          </a:xfrm>
        </p:spPr>
        <p:txBody>
          <a:bodyPr rtlCol="0">
            <a:normAutofit fontScale="90000"/>
          </a:bodyPr>
          <a:lstStyle/>
          <a:p>
            <a:pPr eaLnBrk="1" fontAlgn="auto" hangingPunct="1">
              <a:spcAft>
                <a:spcPts val="0"/>
              </a:spcAft>
              <a:defRPr/>
            </a:pPr>
            <a:r>
              <a:rPr lang="fr-FR" sz="1800" b="1" smtClean="0"/>
              <a:t>Serviciul de socializare si integrare socio-profesional</a:t>
            </a:r>
            <a:r>
              <a:rPr lang="ro-RO" sz="1800" b="1" smtClean="0"/>
              <a:t>ă</a:t>
            </a:r>
            <a:r>
              <a:rPr lang="fr-FR" sz="1800" b="1" smtClean="0"/>
              <a:t> R</a:t>
            </a:r>
            <a:r>
              <a:rPr lang="ro-RO" sz="1800" b="1" smtClean="0"/>
              <a:t>â</a:t>
            </a:r>
            <a:r>
              <a:rPr lang="fr-FR" sz="1800" b="1" smtClean="0"/>
              <a:t>mnicu V</a:t>
            </a:r>
            <a:r>
              <a:rPr lang="ro-RO" sz="1800" b="1" smtClean="0"/>
              <a:t>â</a:t>
            </a:r>
            <a:r>
              <a:rPr lang="fr-FR" sz="1800" b="1" smtClean="0"/>
              <a:t>lcea PIN 1/2005 VL</a:t>
            </a:r>
            <a:endParaRPr lang="en-US" sz="1800" b="1" smtClean="0"/>
          </a:p>
        </p:txBody>
      </p:sp>
      <p:pic>
        <p:nvPicPr>
          <p:cNvPr id="44035" name="Picture 21" descr="IM000551"/>
          <p:cNvPicPr>
            <a:picLocks noGrp="1" noChangeAspect="1" noChangeArrowheads="1"/>
          </p:cNvPicPr>
          <p:nvPr>
            <p:ph sz="quarter" idx="1"/>
          </p:nvPr>
        </p:nvPicPr>
        <p:blipFill>
          <a:blip r:embed="rId3" cstate="print"/>
          <a:srcRect/>
          <a:stretch>
            <a:fillRect/>
          </a:stretch>
        </p:blipFill>
        <p:spPr>
          <a:xfrm>
            <a:off x="3482975" y="1785938"/>
            <a:ext cx="3116263" cy="2051050"/>
          </a:xfrm>
        </p:spPr>
      </p:pic>
      <p:pic>
        <p:nvPicPr>
          <p:cNvPr id="44036" name="Picture 33" descr="IM000571a"/>
          <p:cNvPicPr>
            <a:picLocks noGrp="1" noChangeAspect="1" noChangeArrowheads="1"/>
          </p:cNvPicPr>
          <p:nvPr>
            <p:ph sz="quarter" idx="2"/>
          </p:nvPr>
        </p:nvPicPr>
        <p:blipFill>
          <a:blip r:embed="rId4" cstate="print"/>
          <a:srcRect/>
          <a:stretch>
            <a:fillRect/>
          </a:stretch>
        </p:blipFill>
        <p:spPr>
          <a:xfrm>
            <a:off x="6732588" y="1785938"/>
            <a:ext cx="2963862" cy="2051050"/>
          </a:xfrm>
        </p:spPr>
      </p:pic>
      <p:pic>
        <p:nvPicPr>
          <p:cNvPr id="44037" name="Picture 26" descr="IM000559a"/>
          <p:cNvPicPr>
            <a:picLocks noGrp="1" noChangeAspect="1" noChangeArrowheads="1"/>
          </p:cNvPicPr>
          <p:nvPr>
            <p:ph sz="quarter" idx="3"/>
          </p:nvPr>
        </p:nvPicPr>
        <p:blipFill>
          <a:blip r:embed="rId5" cstate="print"/>
          <a:srcRect/>
          <a:stretch>
            <a:fillRect/>
          </a:stretch>
        </p:blipFill>
        <p:spPr>
          <a:xfrm>
            <a:off x="3482975" y="3929063"/>
            <a:ext cx="3119438" cy="2051050"/>
          </a:xfrm>
        </p:spPr>
      </p:pic>
      <p:pic>
        <p:nvPicPr>
          <p:cNvPr id="44038" name="Picture 34" descr="IM000572a"/>
          <p:cNvPicPr>
            <a:picLocks noGrp="1" noChangeAspect="1" noChangeArrowheads="1"/>
          </p:cNvPicPr>
          <p:nvPr>
            <p:ph sz="quarter" idx="4"/>
          </p:nvPr>
        </p:nvPicPr>
        <p:blipFill>
          <a:blip r:embed="rId6" cstate="print"/>
          <a:srcRect/>
          <a:stretch>
            <a:fillRect/>
          </a:stretch>
        </p:blipFill>
        <p:spPr>
          <a:xfrm>
            <a:off x="6732588" y="3929063"/>
            <a:ext cx="2963862" cy="2035175"/>
          </a:xfrm>
        </p:spPr>
      </p:pic>
      <p:sp>
        <p:nvSpPr>
          <p:cNvPr id="44039" name="Rectangle 3"/>
          <p:cNvSpPr>
            <a:spLocks noGrp="1" noRot="1" noChangeArrowheads="1"/>
          </p:cNvSpPr>
          <p:nvPr>
            <p:ph type="body" idx="4294967295"/>
          </p:nvPr>
        </p:nvSpPr>
        <p:spPr>
          <a:xfrm>
            <a:off x="1231900" y="2000250"/>
            <a:ext cx="8674100" cy="4103688"/>
          </a:xfrm>
        </p:spPr>
        <p:txBody>
          <a:bodyPr/>
          <a:lstStyle/>
          <a:p>
            <a:pPr algn="just" eaLnBrk="1" hangingPunct="1">
              <a:buFont typeface="Wingdings" pitchFamily="2" charset="2"/>
              <a:buNone/>
            </a:pPr>
            <a:r>
              <a:rPr lang="ro-RO" smtClean="0"/>
              <a:t>`	</a:t>
            </a:r>
            <a:endParaRPr lang="ro-RO" b="1" smtClean="0"/>
          </a:p>
        </p:txBody>
      </p:sp>
      <p:pic>
        <p:nvPicPr>
          <p:cNvPr id="44040" name="Picture 4" descr="sigla ipi"/>
          <p:cNvPicPr>
            <a:picLocks noChangeAspect="1" noChangeArrowheads="1"/>
          </p:cNvPicPr>
          <p:nvPr/>
        </p:nvPicPr>
        <p:blipFill>
          <a:blip r:embed="rId7" cstate="print"/>
          <a:srcRect/>
          <a:stretch>
            <a:fillRect/>
          </a:stretch>
        </p:blipFill>
        <p:spPr bwMode="auto">
          <a:xfrm>
            <a:off x="7605713" y="115888"/>
            <a:ext cx="1982787" cy="1120775"/>
          </a:xfrm>
          <a:prstGeom prst="rect">
            <a:avLst/>
          </a:prstGeom>
          <a:noFill/>
          <a:ln w="9525">
            <a:noFill/>
            <a:miter lim="800000"/>
            <a:headEnd/>
            <a:tailEnd/>
          </a:ln>
        </p:spPr>
      </p:pic>
      <p:sp>
        <p:nvSpPr>
          <p:cNvPr id="44041" name="Text Box 5"/>
          <p:cNvSpPr txBox="1">
            <a:spLocks noChangeArrowheads="1"/>
          </p:cNvSpPr>
          <p:nvPr/>
        </p:nvSpPr>
        <p:spPr bwMode="auto">
          <a:xfrm>
            <a:off x="2378075" y="404813"/>
            <a:ext cx="4837113" cy="954107"/>
          </a:xfrm>
          <a:prstGeom prst="rect">
            <a:avLst/>
          </a:prstGeom>
          <a:noFill/>
          <a:ln w="9525">
            <a:noFill/>
            <a:miter lim="800000"/>
            <a:headEnd/>
            <a:tailEnd/>
          </a:ln>
        </p:spPr>
        <p:txBody>
          <a:bodyPr>
            <a:spAutoFit/>
          </a:bodyPr>
          <a:lstStyle/>
          <a:p>
            <a:pPr algn="ctr" eaLnBrk="0" hangingPunct="0"/>
            <a:r>
              <a:rPr lang="ro-RO" sz="1400" b="1" i="1" dirty="0"/>
              <a:t>FUNDAŢIA INIMĂ PENTRU INIMĂ </a:t>
            </a:r>
          </a:p>
          <a:p>
            <a:pPr algn="ctr" eaLnBrk="0" hangingPunct="0"/>
            <a:r>
              <a:rPr lang="ro-RO" sz="1400" b="1" i="1" dirty="0"/>
              <a:t>RAPORT DE ACTIVITATE </a:t>
            </a:r>
            <a:endParaRPr lang="ro-RO" sz="1400" b="1" i="1" dirty="0" smtClean="0"/>
          </a:p>
          <a:p>
            <a:pPr algn="ctr" eaLnBrk="0" hangingPunct="0"/>
            <a:r>
              <a:rPr lang="ro-RO" sz="1400" b="1" i="1" dirty="0" smtClean="0"/>
              <a:t>201</a:t>
            </a:r>
            <a:r>
              <a:rPr lang="ro-RO" sz="1400" b="1" i="1" dirty="0"/>
              <a:t>6</a:t>
            </a:r>
            <a:endParaRPr lang="en-US" sz="1400" b="1" i="1" dirty="0" smtClean="0"/>
          </a:p>
          <a:p>
            <a:pPr algn="ctr" eaLnBrk="0" hangingPunct="0"/>
            <a:endParaRPr lang="en-US" sz="1400" b="1" i="1" dirty="0"/>
          </a:p>
        </p:txBody>
      </p:sp>
      <p:sp>
        <p:nvSpPr>
          <p:cNvPr id="44042" name="Text Box 6"/>
          <p:cNvSpPr txBox="1">
            <a:spLocks noChangeArrowheads="1"/>
          </p:cNvSpPr>
          <p:nvPr/>
        </p:nvSpPr>
        <p:spPr bwMode="auto">
          <a:xfrm>
            <a:off x="661988" y="6453188"/>
            <a:ext cx="8348662" cy="369887"/>
          </a:xfrm>
          <a:prstGeom prst="rect">
            <a:avLst/>
          </a:prstGeom>
          <a:noFill/>
          <a:ln w="9525">
            <a:noFill/>
            <a:miter lim="800000"/>
            <a:headEnd/>
            <a:tailEnd/>
          </a:ln>
        </p:spPr>
        <p:txBody>
          <a:bodyPr>
            <a:spAutoFit/>
          </a:bodyPr>
          <a:lstStyle/>
          <a:p>
            <a:pPr>
              <a:spcBef>
                <a:spcPct val="50000"/>
              </a:spcBef>
            </a:pPr>
            <a:endParaRPr lang="ro-RO" sz="1800"/>
          </a:p>
        </p:txBody>
      </p:sp>
      <p:sp>
        <p:nvSpPr>
          <p:cNvPr id="44043" name="Text Box 7"/>
          <p:cNvSpPr txBox="1">
            <a:spLocks noChangeArrowheads="1"/>
          </p:cNvSpPr>
          <p:nvPr/>
        </p:nvSpPr>
        <p:spPr bwMode="auto">
          <a:xfrm>
            <a:off x="974725" y="6381750"/>
            <a:ext cx="8347075" cy="276225"/>
          </a:xfrm>
          <a:prstGeom prst="rect">
            <a:avLst/>
          </a:prstGeom>
          <a:noFill/>
          <a:ln w="9525">
            <a:noFill/>
            <a:miter lim="800000"/>
            <a:headEnd/>
            <a:tailEnd/>
          </a:ln>
        </p:spPr>
        <p:txBody>
          <a:bodyPr>
            <a:spAutoFit/>
          </a:bodyPr>
          <a:lstStyle/>
          <a:p>
            <a:pPr algn="ctr"/>
            <a:r>
              <a:rPr lang="ro-RO" sz="1200" b="1" i="1">
                <a:hlinkClick r:id="rId8"/>
              </a:rPr>
              <a:t>www.ipi.ro</a:t>
            </a:r>
            <a:r>
              <a:rPr lang="ro-RO" sz="1200"/>
              <a:t> </a:t>
            </a:r>
            <a:endParaRPr lang="en-US" sz="1200"/>
          </a:p>
        </p:txBody>
      </p:sp>
      <p:pic>
        <p:nvPicPr>
          <p:cNvPr id="44044" name="Picture 35" descr="IM000552"/>
          <p:cNvPicPr>
            <a:picLocks noChangeAspect="1" noChangeArrowheads="1"/>
          </p:cNvPicPr>
          <p:nvPr/>
        </p:nvPicPr>
        <p:blipFill>
          <a:blip r:embed="rId9" cstate="print"/>
          <a:srcRect/>
          <a:stretch>
            <a:fillRect/>
          </a:stretch>
        </p:blipFill>
        <p:spPr bwMode="auto">
          <a:xfrm>
            <a:off x="309563" y="1785938"/>
            <a:ext cx="2965450" cy="2032000"/>
          </a:xfrm>
          <a:prstGeom prst="rect">
            <a:avLst/>
          </a:prstGeom>
          <a:noFill/>
          <a:ln w="9525">
            <a:noFill/>
            <a:miter lim="800000"/>
            <a:headEnd/>
            <a:tailEnd/>
          </a:ln>
        </p:spPr>
      </p:pic>
      <p:pic>
        <p:nvPicPr>
          <p:cNvPr id="44045" name="Picture 36" descr="IM000573a"/>
          <p:cNvPicPr>
            <a:picLocks noChangeAspect="1" noChangeArrowheads="1"/>
          </p:cNvPicPr>
          <p:nvPr/>
        </p:nvPicPr>
        <p:blipFill>
          <a:blip r:embed="rId10" cstate="print"/>
          <a:srcRect/>
          <a:stretch>
            <a:fillRect/>
          </a:stretch>
        </p:blipFill>
        <p:spPr bwMode="auto">
          <a:xfrm>
            <a:off x="309563" y="3929063"/>
            <a:ext cx="2965450" cy="2085975"/>
          </a:xfrm>
          <a:prstGeom prst="rect">
            <a:avLst/>
          </a:prstGeom>
          <a:noFill/>
          <a:ln w="9525">
            <a:noFill/>
            <a:miter lim="800000"/>
            <a:headEnd/>
            <a:tailEnd/>
          </a:ln>
        </p:spPr>
      </p:pic>
    </p:spTree>
  </p:cSld>
  <p:clrMapOvr>
    <a:masterClrMapping/>
  </p:clrMapOvr>
  <p:transition spd="slow">
    <p:push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a:xfrm>
            <a:off x="2089150" y="928688"/>
            <a:ext cx="6121400" cy="361950"/>
          </a:xfrm>
        </p:spPr>
        <p:txBody>
          <a:bodyPr rtlCol="0">
            <a:normAutofit fontScale="90000"/>
          </a:bodyPr>
          <a:lstStyle/>
          <a:p>
            <a:pPr eaLnBrk="1" fontAlgn="auto" hangingPunct="1">
              <a:spcAft>
                <a:spcPts val="0"/>
              </a:spcAft>
              <a:defRPr/>
            </a:pPr>
            <a:r>
              <a:rPr lang="ro-RO" sz="1800" b="1" i="1" dirty="0" smtClean="0"/>
              <a:t/>
            </a:r>
            <a:br>
              <a:rPr lang="ro-RO" sz="1800" b="1" i="1" dirty="0" smtClean="0"/>
            </a:br>
            <a:r>
              <a:rPr lang="ro-RO" sz="1800" b="1" i="1" dirty="0" smtClean="0"/>
              <a:t>FINANȚATORI ȘI SPONSORI </a:t>
            </a:r>
            <a:endParaRPr lang="en-US" sz="1800" b="1" i="1" dirty="0" smtClean="0"/>
          </a:p>
        </p:txBody>
      </p:sp>
      <p:sp>
        <p:nvSpPr>
          <p:cNvPr id="44035" name="Rectangle 3"/>
          <p:cNvSpPr>
            <a:spLocks noGrp="1" noRot="1" noChangeArrowheads="1"/>
          </p:cNvSpPr>
          <p:nvPr>
            <p:ph idx="1"/>
          </p:nvPr>
        </p:nvSpPr>
        <p:spPr>
          <a:xfrm>
            <a:off x="350838" y="1285875"/>
            <a:ext cx="9231312" cy="5357813"/>
          </a:xfrm>
        </p:spPr>
        <p:txBody>
          <a:bodyPr rtlCol="0">
            <a:normAutofit/>
          </a:bodyPr>
          <a:lstStyle/>
          <a:p>
            <a:pPr eaLnBrk="1" fontAlgn="auto" hangingPunct="1">
              <a:lnSpc>
                <a:spcPct val="80000"/>
              </a:lnSpc>
              <a:spcAft>
                <a:spcPts val="0"/>
              </a:spcAft>
              <a:buFont typeface="Arial" pitchFamily="34" charset="0"/>
              <a:buChar char="•"/>
              <a:defRPr/>
            </a:pPr>
            <a:endParaRPr lang="ro-RO" sz="1400" b="1" i="1" dirty="0" smtClean="0"/>
          </a:p>
          <a:p>
            <a:pPr eaLnBrk="1" fontAlgn="auto" hangingPunct="1">
              <a:lnSpc>
                <a:spcPct val="80000"/>
              </a:lnSpc>
              <a:spcAft>
                <a:spcPts val="0"/>
              </a:spcAft>
              <a:buFont typeface="Arial" pitchFamily="34" charset="0"/>
              <a:buChar char="•"/>
              <a:defRPr/>
            </a:pPr>
            <a:r>
              <a:rPr lang="ro-RO" sz="1400" b="1" i="1" dirty="0" smtClean="0"/>
              <a:t>Consiliul Județean Vâlcea</a:t>
            </a:r>
          </a:p>
          <a:p>
            <a:pPr eaLnBrk="1" fontAlgn="auto" hangingPunct="1">
              <a:lnSpc>
                <a:spcPct val="80000"/>
              </a:lnSpc>
              <a:spcAft>
                <a:spcPts val="0"/>
              </a:spcAft>
              <a:buFont typeface="Arial" pitchFamily="34" charset="0"/>
              <a:buChar char="•"/>
              <a:defRPr/>
            </a:pPr>
            <a:r>
              <a:rPr lang="ro-RO" sz="1400" b="1" i="1" dirty="0" smtClean="0"/>
              <a:t>Direcția Generală de Asistență Socială și Protecția Copilului Vâlcea</a:t>
            </a:r>
          </a:p>
          <a:p>
            <a:pPr eaLnBrk="1" fontAlgn="auto" hangingPunct="1">
              <a:lnSpc>
                <a:spcPct val="80000"/>
              </a:lnSpc>
              <a:spcAft>
                <a:spcPts val="0"/>
              </a:spcAft>
              <a:buFont typeface="Arial" pitchFamily="34" charset="0"/>
              <a:buChar char="•"/>
              <a:defRPr/>
            </a:pPr>
            <a:r>
              <a:rPr lang="ro-RO" sz="1400" b="1" i="1" dirty="0" smtClean="0"/>
              <a:t>Asociația ”Bambini in Romania” Italia</a:t>
            </a:r>
          </a:p>
          <a:p>
            <a:pPr eaLnBrk="1" fontAlgn="auto" hangingPunct="1">
              <a:lnSpc>
                <a:spcPct val="80000"/>
              </a:lnSpc>
              <a:spcAft>
                <a:spcPts val="0"/>
              </a:spcAft>
              <a:buFont typeface="Arial" pitchFamily="34" charset="0"/>
              <a:buChar char="•"/>
              <a:defRPr/>
            </a:pPr>
            <a:r>
              <a:rPr lang="ro-RO" sz="1400" b="1" i="1" dirty="0" smtClean="0"/>
              <a:t>Agenția Județeană pentru Plăți și Inspecție Socială</a:t>
            </a:r>
          </a:p>
          <a:p>
            <a:pPr eaLnBrk="1" fontAlgn="auto" hangingPunct="1">
              <a:lnSpc>
                <a:spcPct val="80000"/>
              </a:lnSpc>
              <a:spcAft>
                <a:spcPts val="0"/>
              </a:spcAft>
              <a:buFont typeface="Arial" pitchFamily="34" charset="0"/>
              <a:buChar char="•"/>
              <a:defRPr/>
            </a:pPr>
            <a:r>
              <a:rPr lang="ro-RO" sz="1400" b="1" i="1" dirty="0" smtClean="0"/>
              <a:t>Inter Campus</a:t>
            </a:r>
          </a:p>
          <a:p>
            <a:pPr eaLnBrk="1" fontAlgn="auto" hangingPunct="1">
              <a:lnSpc>
                <a:spcPct val="80000"/>
              </a:lnSpc>
              <a:spcAft>
                <a:spcPts val="0"/>
              </a:spcAft>
              <a:buFont typeface="Arial" pitchFamily="34" charset="0"/>
              <a:buChar char="•"/>
              <a:defRPr/>
            </a:pPr>
            <a:r>
              <a:rPr lang="ro-RO" sz="1400" b="1" i="1" dirty="0" smtClean="0"/>
              <a:t>Asociația Cuore per Cuore Italia</a:t>
            </a:r>
          </a:p>
          <a:p>
            <a:pPr eaLnBrk="1" fontAlgn="auto" hangingPunct="1">
              <a:lnSpc>
                <a:spcPct val="80000"/>
              </a:lnSpc>
              <a:spcAft>
                <a:spcPts val="0"/>
              </a:spcAft>
              <a:buFont typeface="Arial" pitchFamily="34" charset="0"/>
              <a:buChar char="•"/>
              <a:defRPr/>
            </a:pPr>
            <a:r>
              <a:rPr lang="ro-RO" sz="1400" b="1" i="1" dirty="0" smtClean="0"/>
              <a:t>S.C. Diana SRL</a:t>
            </a:r>
          </a:p>
          <a:p>
            <a:pPr eaLnBrk="1" fontAlgn="auto" hangingPunct="1">
              <a:lnSpc>
                <a:spcPct val="80000"/>
              </a:lnSpc>
              <a:spcAft>
                <a:spcPts val="0"/>
              </a:spcAft>
              <a:buFont typeface="Arial" pitchFamily="34" charset="0"/>
              <a:buChar char="•"/>
              <a:defRPr/>
            </a:pPr>
            <a:r>
              <a:rPr lang="ro-RO" sz="1400" b="1" i="1" dirty="0" smtClean="0"/>
              <a:t>CECCAR Râmnicu Vâlcea</a:t>
            </a:r>
          </a:p>
          <a:p>
            <a:pPr eaLnBrk="1" fontAlgn="auto" hangingPunct="1">
              <a:lnSpc>
                <a:spcPct val="80000"/>
              </a:lnSpc>
              <a:spcAft>
                <a:spcPts val="0"/>
              </a:spcAft>
              <a:buFont typeface="Arial" pitchFamily="34" charset="0"/>
              <a:buChar char="•"/>
              <a:defRPr/>
            </a:pPr>
            <a:r>
              <a:rPr lang="ro-RO" sz="1400" b="1" i="1" dirty="0" smtClean="0"/>
              <a:t>Parohia Trăistari</a:t>
            </a:r>
          </a:p>
          <a:p>
            <a:pPr eaLnBrk="1" fontAlgn="auto" hangingPunct="1">
              <a:lnSpc>
                <a:spcPct val="80000"/>
              </a:lnSpc>
              <a:spcAft>
                <a:spcPts val="0"/>
              </a:spcAft>
              <a:buFont typeface="Arial" pitchFamily="34" charset="0"/>
              <a:buChar char="•"/>
              <a:defRPr/>
            </a:pPr>
            <a:r>
              <a:rPr lang="ro-RO" sz="1400" b="1" i="1" dirty="0" smtClean="0"/>
              <a:t>Comdata SRL</a:t>
            </a:r>
          </a:p>
          <a:p>
            <a:pPr eaLnBrk="1" fontAlgn="auto" hangingPunct="1">
              <a:lnSpc>
                <a:spcPct val="80000"/>
              </a:lnSpc>
              <a:spcAft>
                <a:spcPts val="0"/>
              </a:spcAft>
              <a:buFont typeface="Arial" pitchFamily="34" charset="0"/>
              <a:buChar char="•"/>
              <a:defRPr/>
            </a:pPr>
            <a:r>
              <a:rPr lang="ro-RO" sz="1400" b="1" i="1" dirty="0" smtClean="0"/>
              <a:t>Consiliul Local Măcin</a:t>
            </a:r>
          </a:p>
          <a:p>
            <a:pPr eaLnBrk="1" fontAlgn="auto" hangingPunct="1">
              <a:lnSpc>
                <a:spcPct val="80000"/>
              </a:lnSpc>
              <a:spcAft>
                <a:spcPts val="0"/>
              </a:spcAft>
              <a:buFont typeface="Arial" pitchFamily="34" charset="0"/>
              <a:buChar char="•"/>
              <a:defRPr/>
            </a:pPr>
            <a:r>
              <a:rPr lang="ro-RO" sz="1400" b="1" i="1" dirty="0" smtClean="0"/>
              <a:t>Donatori  privați</a:t>
            </a:r>
          </a:p>
        </p:txBody>
      </p:sp>
      <p:pic>
        <p:nvPicPr>
          <p:cNvPr id="48132" name="Picture 5" descr="sigla ipi"/>
          <p:cNvPicPr>
            <a:picLocks noChangeAspect="1" noChangeArrowheads="1"/>
          </p:cNvPicPr>
          <p:nvPr/>
        </p:nvPicPr>
        <p:blipFill>
          <a:blip r:embed="rId3" cstate="print"/>
          <a:srcRect/>
          <a:stretch>
            <a:fillRect/>
          </a:stretch>
        </p:blipFill>
        <p:spPr bwMode="auto">
          <a:xfrm>
            <a:off x="7605713" y="115888"/>
            <a:ext cx="1982787" cy="1120775"/>
          </a:xfrm>
          <a:prstGeom prst="rect">
            <a:avLst/>
          </a:prstGeom>
          <a:noFill/>
          <a:ln w="9525">
            <a:noFill/>
            <a:miter lim="800000"/>
            <a:headEnd/>
            <a:tailEnd/>
          </a:ln>
        </p:spPr>
      </p:pic>
      <p:sp>
        <p:nvSpPr>
          <p:cNvPr id="48133" name="Text Box 6"/>
          <p:cNvSpPr txBox="1">
            <a:spLocks noChangeArrowheads="1"/>
          </p:cNvSpPr>
          <p:nvPr/>
        </p:nvSpPr>
        <p:spPr bwMode="auto">
          <a:xfrm>
            <a:off x="2378075" y="404813"/>
            <a:ext cx="4837113" cy="738664"/>
          </a:xfrm>
          <a:prstGeom prst="rect">
            <a:avLst/>
          </a:prstGeom>
          <a:noFill/>
          <a:ln w="9525">
            <a:noFill/>
            <a:miter lim="800000"/>
            <a:headEnd/>
            <a:tailEnd/>
          </a:ln>
        </p:spPr>
        <p:txBody>
          <a:bodyPr>
            <a:spAutoFit/>
          </a:bodyPr>
          <a:lstStyle/>
          <a:p>
            <a:pPr algn="ctr" eaLnBrk="0" hangingPunct="0"/>
            <a:r>
              <a:rPr lang="ro-RO" sz="1400" b="1" i="1" dirty="0"/>
              <a:t>FUNDAŢIA INIMĂ PENTRU INIMĂ </a:t>
            </a:r>
          </a:p>
          <a:p>
            <a:pPr algn="ctr" eaLnBrk="0" hangingPunct="0"/>
            <a:r>
              <a:rPr lang="ro-RO" sz="1400" b="1" i="1" dirty="0"/>
              <a:t>RAPORT DE </a:t>
            </a:r>
            <a:r>
              <a:rPr lang="ro-RO" sz="1400" b="1" i="1" dirty="0" smtClean="0"/>
              <a:t>ACTIVITATE</a:t>
            </a:r>
          </a:p>
          <a:p>
            <a:pPr algn="ctr" eaLnBrk="0" hangingPunct="0"/>
            <a:r>
              <a:rPr lang="ro-RO" sz="1400" b="1" i="1" dirty="0" smtClean="0"/>
              <a:t>2016</a:t>
            </a:r>
            <a:endParaRPr lang="en-US" sz="1400" b="1" i="1" dirty="0"/>
          </a:p>
        </p:txBody>
      </p:sp>
      <p:sp>
        <p:nvSpPr>
          <p:cNvPr id="48134" name="Text Box 7"/>
          <p:cNvSpPr txBox="1">
            <a:spLocks noChangeArrowheads="1"/>
          </p:cNvSpPr>
          <p:nvPr/>
        </p:nvSpPr>
        <p:spPr bwMode="auto">
          <a:xfrm>
            <a:off x="661988" y="6453188"/>
            <a:ext cx="8348662" cy="369887"/>
          </a:xfrm>
          <a:prstGeom prst="rect">
            <a:avLst/>
          </a:prstGeom>
          <a:noFill/>
          <a:ln w="9525">
            <a:noFill/>
            <a:miter lim="800000"/>
            <a:headEnd/>
            <a:tailEnd/>
          </a:ln>
        </p:spPr>
        <p:txBody>
          <a:bodyPr>
            <a:spAutoFit/>
          </a:bodyPr>
          <a:lstStyle/>
          <a:p>
            <a:pPr>
              <a:spcBef>
                <a:spcPct val="50000"/>
              </a:spcBef>
            </a:pPr>
            <a:endParaRPr lang="ro-RO" sz="1800"/>
          </a:p>
        </p:txBody>
      </p:sp>
      <p:sp>
        <p:nvSpPr>
          <p:cNvPr id="48135" name="Text Box 8"/>
          <p:cNvSpPr txBox="1">
            <a:spLocks noChangeArrowheads="1"/>
          </p:cNvSpPr>
          <p:nvPr/>
        </p:nvSpPr>
        <p:spPr bwMode="auto">
          <a:xfrm>
            <a:off x="974725" y="6583363"/>
            <a:ext cx="8347075" cy="276225"/>
          </a:xfrm>
          <a:prstGeom prst="rect">
            <a:avLst/>
          </a:prstGeom>
          <a:noFill/>
          <a:ln w="9525">
            <a:noFill/>
            <a:miter lim="800000"/>
            <a:headEnd/>
            <a:tailEnd/>
          </a:ln>
        </p:spPr>
        <p:txBody>
          <a:bodyPr>
            <a:spAutoFit/>
          </a:bodyPr>
          <a:lstStyle/>
          <a:p>
            <a:pPr algn="ctr"/>
            <a:r>
              <a:rPr lang="ro-RO" sz="1200" b="1" i="1">
                <a:hlinkClick r:id="rId4"/>
              </a:rPr>
              <a:t>www.ipi.ro</a:t>
            </a:r>
            <a:r>
              <a:rPr lang="ro-RO" sz="1200"/>
              <a:t> </a:t>
            </a:r>
            <a:endParaRPr lang="en-US" sz="1200"/>
          </a:p>
        </p:txBody>
      </p:sp>
      <p:pic>
        <p:nvPicPr>
          <p:cNvPr id="2" name="Picture 2" descr="C:\Users\Florin\Desktop\diverse dessktop\selectie foto voluntari incubatoare\maini Gogita Andreea.jpg"/>
          <p:cNvPicPr>
            <a:picLocks noChangeAspect="1" noChangeArrowheads="1"/>
          </p:cNvPicPr>
          <p:nvPr/>
        </p:nvPicPr>
        <p:blipFill>
          <a:blip r:embed="rId5" cstate="print"/>
          <a:srcRect/>
          <a:stretch>
            <a:fillRect/>
          </a:stretch>
        </p:blipFill>
        <p:spPr bwMode="auto">
          <a:xfrm>
            <a:off x="6381760" y="1571612"/>
            <a:ext cx="3216454" cy="4548145"/>
          </a:xfrm>
          <a:prstGeom prst="rect">
            <a:avLst/>
          </a:prstGeom>
          <a:noFill/>
        </p:spPr>
      </p:pic>
    </p:spTree>
    <p:extLst>
      <p:ext uri="{BB962C8B-B14F-4D97-AF65-F5344CB8AC3E}">
        <p14:creationId xmlns:p14="http://schemas.microsoft.com/office/powerpoint/2010/main" val="2792235536"/>
      </p:ext>
    </p:extLst>
  </p:cSld>
  <p:clrMapOvr>
    <a:masterClrMapping/>
  </p:clrMapOvr>
  <p:transition spd="slow">
    <p:push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2"/>
          <p:cNvSpPr>
            <a:spLocks noGrp="1" noRot="1" noChangeArrowheads="1"/>
          </p:cNvSpPr>
          <p:nvPr>
            <p:ph type="title"/>
          </p:nvPr>
        </p:nvSpPr>
        <p:spPr>
          <a:xfrm>
            <a:off x="271463" y="1143000"/>
            <a:ext cx="9363075" cy="928688"/>
          </a:xfrm>
        </p:spPr>
        <p:txBody>
          <a:bodyPr/>
          <a:lstStyle/>
          <a:p>
            <a:pPr eaLnBrk="1" hangingPunct="1"/>
            <a:r>
              <a:rPr lang="ro-RO" sz="1800" b="1" i="1" smtClean="0"/>
              <a:t>Misiunea Fundaţiei Inimă pentru Inimă</a:t>
            </a:r>
            <a:endParaRPr lang="en-US" sz="1800" b="1" i="1" smtClean="0"/>
          </a:p>
        </p:txBody>
      </p:sp>
      <p:sp>
        <p:nvSpPr>
          <p:cNvPr id="14339" name="Rectangle 13"/>
          <p:cNvSpPr>
            <a:spLocks noGrp="1" noRot="1" noChangeArrowheads="1"/>
          </p:cNvSpPr>
          <p:nvPr>
            <p:ph idx="1"/>
          </p:nvPr>
        </p:nvSpPr>
        <p:spPr>
          <a:xfrm>
            <a:off x="495300" y="1785938"/>
            <a:ext cx="8915400" cy="4522787"/>
          </a:xfrm>
        </p:spPr>
        <p:txBody>
          <a:bodyPr/>
          <a:lstStyle/>
          <a:p>
            <a:pPr eaLnBrk="1" hangingPunct="1">
              <a:lnSpc>
                <a:spcPct val="80000"/>
              </a:lnSpc>
            </a:pPr>
            <a:endParaRPr lang="ro-RO" sz="1800" dirty="0" smtClean="0"/>
          </a:p>
          <a:p>
            <a:pPr algn="just" eaLnBrk="1" hangingPunct="1">
              <a:lnSpc>
                <a:spcPct val="80000"/>
              </a:lnSpc>
              <a:buFont typeface="Wingdings" pitchFamily="2" charset="2"/>
              <a:buNone/>
            </a:pPr>
            <a:r>
              <a:rPr lang="ro-RO" sz="1800" dirty="0" smtClean="0"/>
              <a:t>	</a:t>
            </a:r>
            <a:r>
              <a:rPr lang="ro-RO" sz="2000" dirty="0" smtClean="0"/>
              <a:t>Fundatia Inima pentru Inima este înfiintata in data de  23 iulie 1997, prin sentinta civila nr. 1432 a Tribunalului Valcea. Este inregistrată  sub numarul 21/2004 in Registrul  asociaţiilor si fundaţiilor din cadrul Judecătoriei Râmnicu Vâlcea.</a:t>
            </a:r>
          </a:p>
          <a:p>
            <a:pPr eaLnBrk="1" hangingPunct="1">
              <a:lnSpc>
                <a:spcPct val="80000"/>
              </a:lnSpc>
              <a:buFont typeface="Wingdings" pitchFamily="2" charset="2"/>
              <a:buNone/>
            </a:pPr>
            <a:endParaRPr lang="ro-RO" sz="2000" dirty="0" smtClean="0"/>
          </a:p>
          <a:p>
            <a:pPr algn="just" eaLnBrk="1" hangingPunct="1">
              <a:lnSpc>
                <a:spcPct val="80000"/>
              </a:lnSpc>
              <a:buFont typeface="Wingdings" pitchFamily="2" charset="2"/>
              <a:buNone/>
            </a:pPr>
            <a:r>
              <a:rPr lang="ro-RO" sz="2000" dirty="0" smtClean="0"/>
              <a:t>	Are ca obiective statutare initiale: </a:t>
            </a:r>
            <a:r>
              <a:rPr lang="it-IT" sz="2000" dirty="0" smtClean="0"/>
              <a:t>promovarea drepturilor copilului si supravegherea modului in care s</a:t>
            </a:r>
            <a:r>
              <a:rPr lang="ro-RO" sz="2000" dirty="0" smtClean="0"/>
              <a:t>u</a:t>
            </a:r>
            <a:r>
              <a:rPr lang="it-IT" sz="2000" dirty="0" smtClean="0"/>
              <a:t>nt respectate acestea, integrarea copilului in familii substitutive, inclusiv prin adoptie interna sau internationala, restructurarea sistemului de servicii sociale destinate persoanelor in dificultate, imbunatatirea conditiilor de viata ale copilului institutionalizat in colaborarea cu autoritatile publice. </a:t>
            </a:r>
            <a:endParaRPr lang="ro-RO" sz="2000" dirty="0" smtClean="0"/>
          </a:p>
          <a:p>
            <a:pPr algn="just" eaLnBrk="1" hangingPunct="1">
              <a:lnSpc>
                <a:spcPct val="80000"/>
              </a:lnSpc>
              <a:buFont typeface="Wingdings" pitchFamily="2" charset="2"/>
              <a:buNone/>
            </a:pPr>
            <a:endParaRPr lang="ro-RO" sz="2000" dirty="0" smtClean="0"/>
          </a:p>
          <a:p>
            <a:pPr algn="just" eaLnBrk="1" hangingPunct="1">
              <a:lnSpc>
                <a:spcPct val="80000"/>
              </a:lnSpc>
              <a:buFont typeface="Wingdings" pitchFamily="2" charset="2"/>
              <a:buNone/>
            </a:pPr>
            <a:r>
              <a:rPr lang="ro-RO" sz="2000" dirty="0" smtClean="0"/>
              <a:t>	</a:t>
            </a:r>
            <a:r>
              <a:rPr lang="it-IT" sz="2000" dirty="0" smtClean="0"/>
              <a:t>Pe parcurs domeniul de activitate al organizatiei a fost extins in vederea acordarii tuturor tipurilor de servicii sociale prevazute de legislatia in vigoare</a:t>
            </a:r>
            <a:r>
              <a:rPr lang="ro-RO" sz="2000" dirty="0" smtClean="0"/>
              <a:t>, pentru toate categoriile de beneficiari aflate in dificultate.</a:t>
            </a:r>
            <a:endParaRPr lang="en-US" sz="2000" dirty="0" smtClean="0"/>
          </a:p>
        </p:txBody>
      </p:sp>
      <p:pic>
        <p:nvPicPr>
          <p:cNvPr id="14340" name="Picture 5" descr="sigla ipi"/>
          <p:cNvPicPr>
            <a:picLocks noChangeAspect="1" noChangeArrowheads="1"/>
          </p:cNvPicPr>
          <p:nvPr/>
        </p:nvPicPr>
        <p:blipFill>
          <a:blip r:embed="rId3" cstate="print"/>
          <a:srcRect/>
          <a:stretch>
            <a:fillRect/>
          </a:stretch>
        </p:blipFill>
        <p:spPr bwMode="auto">
          <a:xfrm>
            <a:off x="7605713" y="115888"/>
            <a:ext cx="1982787" cy="1120775"/>
          </a:xfrm>
          <a:prstGeom prst="rect">
            <a:avLst/>
          </a:prstGeom>
          <a:noFill/>
          <a:ln w="9525">
            <a:noFill/>
            <a:miter lim="800000"/>
            <a:headEnd/>
            <a:tailEnd/>
          </a:ln>
        </p:spPr>
      </p:pic>
      <p:sp>
        <p:nvSpPr>
          <p:cNvPr id="14341" name="Text Box 6"/>
          <p:cNvSpPr txBox="1">
            <a:spLocks noChangeArrowheads="1"/>
          </p:cNvSpPr>
          <p:nvPr/>
        </p:nvSpPr>
        <p:spPr bwMode="auto">
          <a:xfrm>
            <a:off x="2378075" y="404813"/>
            <a:ext cx="4837113" cy="954107"/>
          </a:xfrm>
          <a:prstGeom prst="rect">
            <a:avLst/>
          </a:prstGeom>
          <a:noFill/>
          <a:ln w="9525">
            <a:noFill/>
            <a:miter lim="800000"/>
            <a:headEnd/>
            <a:tailEnd/>
          </a:ln>
        </p:spPr>
        <p:txBody>
          <a:bodyPr>
            <a:spAutoFit/>
          </a:bodyPr>
          <a:lstStyle/>
          <a:p>
            <a:pPr algn="ctr" eaLnBrk="0" hangingPunct="0"/>
            <a:r>
              <a:rPr lang="ro-RO" sz="1400" b="1" i="1" dirty="0"/>
              <a:t>FUNDAŢIA INIMĂ PENTRU INIMĂ </a:t>
            </a:r>
          </a:p>
          <a:p>
            <a:pPr algn="ctr" eaLnBrk="0" hangingPunct="0"/>
            <a:r>
              <a:rPr lang="ro-RO" sz="1400" b="1" i="1" dirty="0"/>
              <a:t>RAPORT DE </a:t>
            </a:r>
            <a:r>
              <a:rPr lang="ro-RO" sz="1400" b="1" i="1" dirty="0" smtClean="0"/>
              <a:t>ACTIVITATE</a:t>
            </a:r>
          </a:p>
          <a:p>
            <a:pPr algn="ctr" eaLnBrk="0" hangingPunct="0"/>
            <a:r>
              <a:rPr lang="ro-RO" sz="1400" b="1" i="1" dirty="0" smtClean="0"/>
              <a:t>201</a:t>
            </a:r>
            <a:r>
              <a:rPr lang="ro-RO" sz="1400" b="1" i="1" dirty="0"/>
              <a:t>6</a:t>
            </a:r>
            <a:endParaRPr lang="en-US" sz="1400" b="1" i="1" dirty="0" smtClean="0"/>
          </a:p>
          <a:p>
            <a:pPr algn="ctr" eaLnBrk="0" hangingPunct="0"/>
            <a:endParaRPr lang="en-US" sz="1400" b="1" i="1" dirty="0"/>
          </a:p>
        </p:txBody>
      </p:sp>
      <p:sp>
        <p:nvSpPr>
          <p:cNvPr id="14342" name="Text Box 7"/>
          <p:cNvSpPr txBox="1">
            <a:spLocks noChangeArrowheads="1"/>
          </p:cNvSpPr>
          <p:nvPr/>
        </p:nvSpPr>
        <p:spPr bwMode="auto">
          <a:xfrm>
            <a:off x="661988" y="6453188"/>
            <a:ext cx="8348662" cy="369887"/>
          </a:xfrm>
          <a:prstGeom prst="rect">
            <a:avLst/>
          </a:prstGeom>
          <a:noFill/>
          <a:ln w="9525">
            <a:noFill/>
            <a:miter lim="800000"/>
            <a:headEnd/>
            <a:tailEnd/>
          </a:ln>
        </p:spPr>
        <p:txBody>
          <a:bodyPr>
            <a:spAutoFit/>
          </a:bodyPr>
          <a:lstStyle/>
          <a:p>
            <a:pPr>
              <a:spcBef>
                <a:spcPct val="50000"/>
              </a:spcBef>
            </a:pPr>
            <a:endParaRPr lang="ro-RO" sz="1800"/>
          </a:p>
        </p:txBody>
      </p:sp>
      <p:sp>
        <p:nvSpPr>
          <p:cNvPr id="14343" name="Text Box 8"/>
          <p:cNvSpPr txBox="1">
            <a:spLocks noChangeArrowheads="1"/>
          </p:cNvSpPr>
          <p:nvPr/>
        </p:nvSpPr>
        <p:spPr bwMode="auto">
          <a:xfrm>
            <a:off x="974725" y="6381750"/>
            <a:ext cx="8347075" cy="276225"/>
          </a:xfrm>
          <a:prstGeom prst="rect">
            <a:avLst/>
          </a:prstGeom>
          <a:noFill/>
          <a:ln w="9525">
            <a:noFill/>
            <a:miter lim="800000"/>
            <a:headEnd/>
            <a:tailEnd/>
          </a:ln>
        </p:spPr>
        <p:txBody>
          <a:bodyPr>
            <a:spAutoFit/>
          </a:bodyPr>
          <a:lstStyle/>
          <a:p>
            <a:pPr algn="ctr"/>
            <a:r>
              <a:rPr lang="ro-RO" sz="1200" b="1" i="1">
                <a:hlinkClick r:id="rId4"/>
              </a:rPr>
              <a:t>www.ipi.ro</a:t>
            </a:r>
            <a:r>
              <a:rPr lang="ro-RO" sz="1200"/>
              <a:t> </a:t>
            </a:r>
            <a:endParaRPr lang="en-US" sz="1200"/>
          </a:p>
        </p:txBody>
      </p:sp>
    </p:spTree>
  </p:cSld>
  <p:clrMapOvr>
    <a:masterClrMapping/>
  </p:clrMapOvr>
  <p:transition spd="slow">
    <p:push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a:xfrm>
            <a:off x="271463" y="1412875"/>
            <a:ext cx="9363075" cy="1143000"/>
          </a:xfrm>
        </p:spPr>
        <p:txBody>
          <a:bodyPr/>
          <a:lstStyle/>
          <a:p>
            <a:pPr eaLnBrk="1" hangingPunct="1"/>
            <a:r>
              <a:rPr lang="ro-RO" sz="1800" b="1" i="1" dirty="0" smtClean="0"/>
              <a:t>TIPOLOGIA ACTIVITĂŢILOR SOCIALE ALE ORGANIZAŢIEI</a:t>
            </a:r>
            <a:endParaRPr lang="en-US" sz="1800" b="1" i="1" dirty="0" smtClean="0"/>
          </a:p>
        </p:txBody>
      </p:sp>
      <p:sp>
        <p:nvSpPr>
          <p:cNvPr id="15363" name="Rectangle 3"/>
          <p:cNvSpPr>
            <a:spLocks noGrp="1" noRot="1" noChangeArrowheads="1"/>
          </p:cNvSpPr>
          <p:nvPr>
            <p:ph idx="1"/>
          </p:nvPr>
        </p:nvSpPr>
        <p:spPr>
          <a:xfrm>
            <a:off x="495300" y="2349500"/>
            <a:ext cx="8915400" cy="3959225"/>
          </a:xfrm>
        </p:spPr>
        <p:txBody>
          <a:bodyPr/>
          <a:lstStyle/>
          <a:p>
            <a:pPr eaLnBrk="1" hangingPunct="1"/>
            <a:r>
              <a:rPr lang="ro-RO" sz="2800" dirty="0" smtClean="0"/>
              <a:t>Centre de zi</a:t>
            </a:r>
          </a:p>
          <a:p>
            <a:pPr eaLnBrk="1" hangingPunct="1"/>
            <a:r>
              <a:rPr lang="ro-RO" sz="2800" dirty="0" smtClean="0"/>
              <a:t>Centre de socializare pentru copii si tineri</a:t>
            </a:r>
          </a:p>
          <a:p>
            <a:pPr eaLnBrk="1" hangingPunct="1"/>
            <a:r>
              <a:rPr lang="ro-RO" sz="2800" dirty="0" smtClean="0"/>
              <a:t>Centre de recuperare pentru persoane adulte cu handicap</a:t>
            </a:r>
          </a:p>
          <a:p>
            <a:pPr eaLnBrk="1" hangingPunct="1"/>
            <a:r>
              <a:rPr lang="ro-RO" sz="2800" dirty="0" smtClean="0"/>
              <a:t>Voluntariat intern si international</a:t>
            </a:r>
          </a:p>
          <a:p>
            <a:pPr eaLnBrk="1" hangingPunct="1"/>
            <a:r>
              <a:rPr lang="ro-RO" sz="2800" dirty="0" smtClean="0"/>
              <a:t>Programe educaţionale</a:t>
            </a:r>
          </a:p>
          <a:p>
            <a:pPr eaLnBrk="1" hangingPunct="1"/>
            <a:r>
              <a:rPr lang="ro-RO" sz="2800" dirty="0" smtClean="0"/>
              <a:t>Programe de prevenire a abandonului copilului</a:t>
            </a:r>
          </a:p>
          <a:p>
            <a:pPr eaLnBrk="1" hangingPunct="1"/>
            <a:r>
              <a:rPr lang="ro-RO" sz="2800" dirty="0" smtClean="0"/>
              <a:t>Studii si cercetări in domeniul serviciilor sociale</a:t>
            </a:r>
          </a:p>
        </p:txBody>
      </p:sp>
      <p:pic>
        <p:nvPicPr>
          <p:cNvPr id="15364" name="Picture 4" descr="sigla ipi"/>
          <p:cNvPicPr>
            <a:picLocks noChangeAspect="1" noChangeArrowheads="1"/>
          </p:cNvPicPr>
          <p:nvPr/>
        </p:nvPicPr>
        <p:blipFill>
          <a:blip r:embed="rId3" cstate="print"/>
          <a:srcRect/>
          <a:stretch>
            <a:fillRect/>
          </a:stretch>
        </p:blipFill>
        <p:spPr bwMode="auto">
          <a:xfrm>
            <a:off x="7605713" y="115888"/>
            <a:ext cx="1982787" cy="1120775"/>
          </a:xfrm>
          <a:prstGeom prst="rect">
            <a:avLst/>
          </a:prstGeom>
          <a:noFill/>
          <a:ln w="9525">
            <a:noFill/>
            <a:miter lim="800000"/>
            <a:headEnd/>
            <a:tailEnd/>
          </a:ln>
        </p:spPr>
      </p:pic>
      <p:sp>
        <p:nvSpPr>
          <p:cNvPr id="15365" name="Text Box 5"/>
          <p:cNvSpPr txBox="1">
            <a:spLocks noChangeArrowheads="1"/>
          </p:cNvSpPr>
          <p:nvPr/>
        </p:nvSpPr>
        <p:spPr bwMode="auto">
          <a:xfrm>
            <a:off x="2378075" y="404813"/>
            <a:ext cx="4837113" cy="954107"/>
          </a:xfrm>
          <a:prstGeom prst="rect">
            <a:avLst/>
          </a:prstGeom>
          <a:noFill/>
          <a:ln w="9525">
            <a:noFill/>
            <a:miter lim="800000"/>
            <a:headEnd/>
            <a:tailEnd/>
          </a:ln>
        </p:spPr>
        <p:txBody>
          <a:bodyPr>
            <a:spAutoFit/>
          </a:bodyPr>
          <a:lstStyle/>
          <a:p>
            <a:pPr algn="ctr" eaLnBrk="0" hangingPunct="0"/>
            <a:r>
              <a:rPr lang="ro-RO" sz="1400" b="1" i="1" dirty="0"/>
              <a:t>FUNDAŢIA INIMĂ PENTRU INIMĂ </a:t>
            </a:r>
          </a:p>
          <a:p>
            <a:pPr algn="ctr" eaLnBrk="0" hangingPunct="0"/>
            <a:r>
              <a:rPr lang="ro-RO" sz="1400" b="1" i="1" dirty="0"/>
              <a:t>RAPORT DE </a:t>
            </a:r>
            <a:r>
              <a:rPr lang="ro-RO" sz="1400" b="1" i="1" dirty="0" smtClean="0"/>
              <a:t>ACTIVITATE</a:t>
            </a:r>
          </a:p>
          <a:p>
            <a:pPr algn="ctr" eaLnBrk="0" hangingPunct="0"/>
            <a:r>
              <a:rPr lang="ro-RO" sz="1400" b="1" i="1" dirty="0" smtClean="0"/>
              <a:t>201</a:t>
            </a:r>
            <a:r>
              <a:rPr lang="ro-RO" sz="1400" b="1" i="1" dirty="0"/>
              <a:t>6</a:t>
            </a:r>
            <a:endParaRPr lang="en-US" sz="1400" b="1" i="1" dirty="0" smtClean="0"/>
          </a:p>
          <a:p>
            <a:pPr algn="ctr" eaLnBrk="0" hangingPunct="0"/>
            <a:endParaRPr lang="en-US" sz="1400" b="1" i="1" dirty="0"/>
          </a:p>
        </p:txBody>
      </p:sp>
      <p:sp>
        <p:nvSpPr>
          <p:cNvPr id="15366" name="Text Box 6"/>
          <p:cNvSpPr txBox="1">
            <a:spLocks noChangeArrowheads="1"/>
          </p:cNvSpPr>
          <p:nvPr/>
        </p:nvSpPr>
        <p:spPr bwMode="auto">
          <a:xfrm>
            <a:off x="661988" y="6453188"/>
            <a:ext cx="8348662" cy="369887"/>
          </a:xfrm>
          <a:prstGeom prst="rect">
            <a:avLst/>
          </a:prstGeom>
          <a:noFill/>
          <a:ln w="9525">
            <a:noFill/>
            <a:miter lim="800000"/>
            <a:headEnd/>
            <a:tailEnd/>
          </a:ln>
        </p:spPr>
        <p:txBody>
          <a:bodyPr>
            <a:spAutoFit/>
          </a:bodyPr>
          <a:lstStyle/>
          <a:p>
            <a:pPr>
              <a:spcBef>
                <a:spcPct val="50000"/>
              </a:spcBef>
            </a:pPr>
            <a:endParaRPr lang="ro-RO" sz="1800"/>
          </a:p>
        </p:txBody>
      </p:sp>
      <p:sp>
        <p:nvSpPr>
          <p:cNvPr id="15367" name="Text Box 7"/>
          <p:cNvSpPr txBox="1">
            <a:spLocks noChangeArrowheads="1"/>
          </p:cNvSpPr>
          <p:nvPr/>
        </p:nvSpPr>
        <p:spPr bwMode="auto">
          <a:xfrm>
            <a:off x="974725" y="6381750"/>
            <a:ext cx="8347075" cy="276225"/>
          </a:xfrm>
          <a:prstGeom prst="rect">
            <a:avLst/>
          </a:prstGeom>
          <a:noFill/>
          <a:ln w="9525">
            <a:noFill/>
            <a:miter lim="800000"/>
            <a:headEnd/>
            <a:tailEnd/>
          </a:ln>
        </p:spPr>
        <p:txBody>
          <a:bodyPr>
            <a:spAutoFit/>
          </a:bodyPr>
          <a:lstStyle/>
          <a:p>
            <a:pPr algn="ctr"/>
            <a:r>
              <a:rPr lang="ro-RO" sz="1200" b="1" i="1">
                <a:hlinkClick r:id="rId4"/>
              </a:rPr>
              <a:t>www.ipi.ro</a:t>
            </a:r>
            <a:r>
              <a:rPr lang="ro-RO" sz="1200"/>
              <a:t> </a:t>
            </a:r>
            <a:endParaRPr lang="en-US" sz="1200"/>
          </a:p>
        </p:txBody>
      </p:sp>
    </p:spTree>
  </p:cSld>
  <p:clrMapOvr>
    <a:masterClrMapping/>
  </p:clrMapOvr>
  <p:transition spd="slow">
    <p:push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8"/>
          <p:cNvSpPr>
            <a:spLocks noGrp="1" noRot="1" noChangeArrowheads="1"/>
          </p:cNvSpPr>
          <p:nvPr>
            <p:ph type="title"/>
          </p:nvPr>
        </p:nvSpPr>
        <p:spPr>
          <a:xfrm>
            <a:off x="2174875" y="1219200"/>
            <a:ext cx="5643563" cy="361950"/>
          </a:xfrm>
        </p:spPr>
        <p:txBody>
          <a:bodyPr/>
          <a:lstStyle/>
          <a:p>
            <a:pPr eaLnBrk="1" hangingPunct="1"/>
            <a:r>
              <a:rPr lang="ro-RO" sz="1400" b="1" i="1" smtClean="0"/>
              <a:t>Proiecte actuale ale Fundaţiei Inimă pentru Inimă</a:t>
            </a:r>
            <a:endParaRPr lang="en-US" sz="1400" b="1" i="1" smtClean="0"/>
          </a:p>
        </p:txBody>
      </p:sp>
      <p:sp>
        <p:nvSpPr>
          <p:cNvPr id="1028" name="Rectangle 29"/>
          <p:cNvSpPr>
            <a:spLocks noGrp="1" noRot="1" noChangeArrowheads="1"/>
          </p:cNvSpPr>
          <p:nvPr>
            <p:ph type="body" sz="half" idx="1"/>
          </p:nvPr>
        </p:nvSpPr>
        <p:spPr>
          <a:xfrm>
            <a:off x="465138" y="1557338"/>
            <a:ext cx="4700587" cy="4824412"/>
          </a:xfrm>
        </p:spPr>
        <p:txBody>
          <a:bodyPr/>
          <a:lstStyle/>
          <a:p>
            <a:pPr algn="just" eaLnBrk="1" hangingPunct="1">
              <a:lnSpc>
                <a:spcPct val="80000"/>
              </a:lnSpc>
              <a:buFont typeface="Wingdings" pitchFamily="2" charset="2"/>
              <a:buNone/>
            </a:pPr>
            <a:r>
              <a:rPr lang="ro-RO" sz="1000" b="1" i="1" dirty="0" smtClean="0"/>
              <a:t>     	</a:t>
            </a:r>
            <a:r>
              <a:rPr lang="ro-RO" sz="1600" b="1" i="1" dirty="0" smtClean="0"/>
              <a:t>Centrul de zi Copăcelu</a:t>
            </a:r>
          </a:p>
          <a:p>
            <a:pPr algn="just" eaLnBrk="1" hangingPunct="1">
              <a:lnSpc>
                <a:spcPct val="80000"/>
              </a:lnSpc>
              <a:buFont typeface="Wingdings" pitchFamily="2" charset="2"/>
              <a:buNone/>
            </a:pPr>
            <a:endParaRPr lang="ro-RO" sz="1200" b="1" i="1" dirty="0" smtClean="0"/>
          </a:p>
          <a:p>
            <a:pPr algn="just" eaLnBrk="1" hangingPunct="1">
              <a:lnSpc>
                <a:spcPct val="80000"/>
              </a:lnSpc>
              <a:buFont typeface="Wingdings" pitchFamily="2" charset="2"/>
              <a:buNone/>
            </a:pPr>
            <a:r>
              <a:rPr lang="ro-RO" sz="1200" i="1" dirty="0" smtClean="0"/>
              <a:t>	</a:t>
            </a:r>
            <a:r>
              <a:rPr lang="it-IT" sz="1200" i="1" dirty="0" smtClean="0"/>
              <a:t>Proiectul</a:t>
            </a:r>
            <a:r>
              <a:rPr lang="it-IT" sz="1200" dirty="0" smtClean="0"/>
              <a:t> ofera copilului din familia aflata in</a:t>
            </a:r>
            <a:r>
              <a:rPr lang="ro-RO" sz="1200" dirty="0" smtClean="0"/>
              <a:t> </a:t>
            </a:r>
            <a:r>
              <a:rPr lang="it-IT" sz="1200" dirty="0" smtClean="0"/>
              <a:t>dificultate (cu</a:t>
            </a:r>
            <a:r>
              <a:rPr lang="ro-RO" sz="1200" dirty="0" smtClean="0"/>
              <a:t> </a:t>
            </a:r>
            <a:r>
              <a:rPr lang="it-IT" sz="1200" dirty="0" smtClean="0"/>
              <a:t>risc de abandon) sansa unei vieti normale alaturi de famili</a:t>
            </a:r>
            <a:r>
              <a:rPr lang="ro-RO" sz="1200" dirty="0" smtClean="0"/>
              <a:t>a </a:t>
            </a:r>
            <a:r>
              <a:rPr lang="it-IT" sz="1200" dirty="0" smtClean="0"/>
              <a:t>sa si ajuta la imbunatatirea relatiei copil – parinte.</a:t>
            </a:r>
            <a:r>
              <a:rPr lang="ro-RO" sz="1200" dirty="0" smtClean="0"/>
              <a:t> </a:t>
            </a:r>
            <a:r>
              <a:rPr lang="it-IT" sz="1200" dirty="0" smtClean="0"/>
              <a:t> Centrul de zi reprezinta o</a:t>
            </a:r>
            <a:r>
              <a:rPr lang="ro-RO" sz="1200" dirty="0" smtClean="0"/>
              <a:t> </a:t>
            </a:r>
            <a:r>
              <a:rPr lang="it-IT" sz="1200" dirty="0" smtClean="0"/>
              <a:t>alternativa viabila la centrul de</a:t>
            </a:r>
            <a:r>
              <a:rPr lang="ro-RO" sz="1200" dirty="0" smtClean="0"/>
              <a:t> </a:t>
            </a:r>
            <a:r>
              <a:rPr lang="it-IT" sz="1200" dirty="0" smtClean="0"/>
              <a:t>plasament.</a:t>
            </a:r>
            <a:r>
              <a:rPr lang="ro-RO" sz="1200" dirty="0" smtClean="0"/>
              <a:t>Este un proiect derulat in colaborare cu Arhiepiscopia Râmnicului - Parohia ”Intrarea Maicii Domnului in Biserică”, Trăistari din orasul Ocnele Mari si Asociaţia “Bambini in Romania”, Italia.</a:t>
            </a:r>
          </a:p>
          <a:p>
            <a:pPr algn="just" eaLnBrk="1" hangingPunct="1">
              <a:lnSpc>
                <a:spcPct val="80000"/>
              </a:lnSpc>
              <a:buFont typeface="Wingdings" pitchFamily="2" charset="2"/>
              <a:buNone/>
            </a:pPr>
            <a:r>
              <a:rPr lang="ro-RO" sz="1200" dirty="0" smtClean="0"/>
              <a:t>	Serviciul social </a:t>
            </a:r>
            <a:r>
              <a:rPr lang="it-IT" sz="1200" dirty="0" smtClean="0"/>
              <a:t>ofera servicii social–educative</a:t>
            </a:r>
            <a:r>
              <a:rPr lang="ro-RO" sz="1200" dirty="0" smtClean="0"/>
              <a:t> a</a:t>
            </a:r>
            <a:r>
              <a:rPr lang="it-IT" sz="1200" dirty="0" smtClean="0"/>
              <a:t>decvate, fara a scoate</a:t>
            </a:r>
            <a:r>
              <a:rPr lang="ro-RO" sz="1200" dirty="0" smtClean="0"/>
              <a:t> </a:t>
            </a:r>
            <a:r>
              <a:rPr lang="it-IT" sz="1200" dirty="0" smtClean="0"/>
              <a:t>copilul din</a:t>
            </a:r>
            <a:r>
              <a:rPr lang="ro-RO" sz="1200" dirty="0" smtClean="0"/>
              <a:t> </a:t>
            </a:r>
            <a:r>
              <a:rPr lang="it-IT" sz="1200" dirty="0" smtClean="0"/>
              <a:t>mediul sau familial si social.</a:t>
            </a:r>
            <a:r>
              <a:rPr lang="ro-RO" sz="1200" dirty="0" smtClean="0"/>
              <a:t> </a:t>
            </a:r>
            <a:r>
              <a:rPr lang="ro-RO" sz="1200" i="1" dirty="0" smtClean="0"/>
              <a:t>Grupul tinta </a:t>
            </a:r>
            <a:r>
              <a:rPr lang="ro-RO" sz="1200" dirty="0" smtClean="0"/>
              <a:t>(beneficiarii directi) este constituit de copii cu varsta cuprinsa intre 3-7 ani. </a:t>
            </a:r>
            <a:r>
              <a:rPr lang="it-IT" sz="1200" dirty="0" smtClean="0"/>
              <a:t>In cadrul Centrului de zi se ofera copiilor sprijin nutritional (masa de pranz si o gustare). De</a:t>
            </a:r>
            <a:r>
              <a:rPr lang="ro-RO" sz="1200" dirty="0" smtClean="0"/>
              <a:t> </a:t>
            </a:r>
            <a:r>
              <a:rPr lang="it-IT" sz="1200" dirty="0" smtClean="0"/>
              <a:t>asemenea Centrul de zi reprezinta o alternativa de a-si</a:t>
            </a:r>
            <a:r>
              <a:rPr lang="ro-RO" sz="1200" dirty="0" smtClean="0"/>
              <a:t> </a:t>
            </a:r>
            <a:r>
              <a:rPr lang="it-IT" sz="1200" dirty="0" smtClean="0"/>
              <a:t>petrece timpul liber. </a:t>
            </a:r>
            <a:endParaRPr lang="ro-RO" sz="1200" dirty="0" smtClean="0"/>
          </a:p>
          <a:p>
            <a:pPr algn="just" eaLnBrk="1" hangingPunct="1">
              <a:lnSpc>
                <a:spcPct val="80000"/>
              </a:lnSpc>
              <a:buFont typeface="Wingdings" pitchFamily="2" charset="2"/>
              <a:buNone/>
            </a:pPr>
            <a:r>
              <a:rPr lang="ro-RO" sz="1200" i="1" dirty="0" smtClean="0"/>
              <a:t>	Centrul  de zi Copăcelu </a:t>
            </a:r>
            <a:r>
              <a:rPr lang="ro-RO" sz="1200" dirty="0" smtClean="0"/>
              <a:t>sprijina organizarea meselor festive pentru sarbatorirea zilelor de nastere ale copiilor cu prioritate in propria familie. De asemenea organizeaza serbări cu prilejul sarbatorilor (Craciun, Paste, Ziua Mamei, Ziua Copilului). In cadrul centrului de zi sunt oferite copilului numeroase activitati sau situatii de invatare si de dezvoltare a deprinderilor de viata independenta corespunzatoare vârstei. Activitatile educationale se desfasoara individual sau in grupuri mici de copii, tinand cont de varsta copiilor si de achizitiile pe care le au.</a:t>
            </a:r>
          </a:p>
          <a:p>
            <a:pPr algn="just" eaLnBrk="1" hangingPunct="1">
              <a:lnSpc>
                <a:spcPct val="80000"/>
              </a:lnSpc>
              <a:buFont typeface="Wingdings" pitchFamily="2" charset="2"/>
              <a:buNone/>
            </a:pPr>
            <a:endParaRPr lang="ro-RO" sz="1200" i="1" dirty="0" smtClean="0"/>
          </a:p>
          <a:p>
            <a:pPr algn="just" eaLnBrk="1" hangingPunct="1">
              <a:lnSpc>
                <a:spcPct val="80000"/>
              </a:lnSpc>
              <a:buFont typeface="Wingdings" pitchFamily="2" charset="2"/>
              <a:buNone/>
            </a:pPr>
            <a:r>
              <a:rPr lang="ro-RO" sz="1200" i="1" dirty="0" smtClean="0"/>
              <a:t>	Centrul de zi</a:t>
            </a:r>
            <a:r>
              <a:rPr lang="ro-RO" sz="1200" dirty="0" smtClean="0"/>
              <a:t> Copacelu este singurul de acest gen care functioneaza in zona municipiului Ramnicu Valcea. Dupa o  perioada de 6 ani de functionare centrul de zi se impune ca referinta pentru genul de servicii pe care il ofera.</a:t>
            </a:r>
            <a:r>
              <a:rPr lang="en-US" sz="1200" dirty="0" smtClean="0"/>
              <a:t> </a:t>
            </a:r>
          </a:p>
        </p:txBody>
      </p:sp>
      <p:pic>
        <p:nvPicPr>
          <p:cNvPr id="1029" name="Picture 59" descr="08"/>
          <p:cNvPicPr>
            <a:picLocks noGrp="1" noChangeAspect="1" noChangeArrowheads="1"/>
          </p:cNvPicPr>
          <p:nvPr>
            <p:ph sz="quarter" idx="2"/>
          </p:nvPr>
        </p:nvPicPr>
        <p:blipFill>
          <a:blip r:embed="rId3" cstate="print"/>
          <a:srcRect/>
          <a:stretch>
            <a:fillRect/>
          </a:stretch>
        </p:blipFill>
        <p:spPr>
          <a:xfrm>
            <a:off x="5438105" y="2636912"/>
            <a:ext cx="3578225" cy="2214562"/>
          </a:xfrm>
        </p:spPr>
      </p:pic>
      <p:pic>
        <p:nvPicPr>
          <p:cNvPr id="1030" name="Picture 5" descr="sigla ipi"/>
          <p:cNvPicPr>
            <a:picLocks noChangeAspect="1" noChangeArrowheads="1"/>
          </p:cNvPicPr>
          <p:nvPr/>
        </p:nvPicPr>
        <p:blipFill>
          <a:blip r:embed="rId4" cstate="print"/>
          <a:srcRect/>
          <a:stretch>
            <a:fillRect/>
          </a:stretch>
        </p:blipFill>
        <p:spPr bwMode="auto">
          <a:xfrm>
            <a:off x="7605713" y="115888"/>
            <a:ext cx="1982787" cy="1120775"/>
          </a:xfrm>
          <a:prstGeom prst="rect">
            <a:avLst/>
          </a:prstGeom>
          <a:noFill/>
          <a:ln w="9525">
            <a:noFill/>
            <a:miter lim="800000"/>
            <a:headEnd/>
            <a:tailEnd/>
          </a:ln>
        </p:spPr>
      </p:pic>
      <p:sp>
        <p:nvSpPr>
          <p:cNvPr id="1031" name="Text Box 6"/>
          <p:cNvSpPr txBox="1">
            <a:spLocks noChangeArrowheads="1"/>
          </p:cNvSpPr>
          <p:nvPr/>
        </p:nvSpPr>
        <p:spPr bwMode="auto">
          <a:xfrm>
            <a:off x="2378075" y="404813"/>
            <a:ext cx="4837113" cy="954107"/>
          </a:xfrm>
          <a:prstGeom prst="rect">
            <a:avLst/>
          </a:prstGeom>
          <a:noFill/>
          <a:ln w="9525">
            <a:noFill/>
            <a:miter lim="800000"/>
            <a:headEnd/>
            <a:tailEnd/>
          </a:ln>
        </p:spPr>
        <p:txBody>
          <a:bodyPr>
            <a:spAutoFit/>
          </a:bodyPr>
          <a:lstStyle/>
          <a:p>
            <a:pPr algn="ctr" eaLnBrk="0" hangingPunct="0"/>
            <a:r>
              <a:rPr lang="ro-RO" sz="1400" b="1" i="1" dirty="0"/>
              <a:t>FUNDAŢIA INIMĂ PENTRU INIMĂ </a:t>
            </a:r>
          </a:p>
          <a:p>
            <a:pPr algn="ctr" eaLnBrk="0" hangingPunct="0"/>
            <a:r>
              <a:rPr lang="ro-RO" sz="1400" b="1" i="1" dirty="0"/>
              <a:t>RAPORT DE ACTIVITATE </a:t>
            </a:r>
            <a:endParaRPr lang="ro-RO" sz="1400" b="1" i="1" dirty="0" smtClean="0"/>
          </a:p>
          <a:p>
            <a:pPr algn="ctr" eaLnBrk="0" hangingPunct="0"/>
            <a:r>
              <a:rPr lang="ro-RO" sz="1400" b="1" i="1" dirty="0" smtClean="0"/>
              <a:t>201</a:t>
            </a:r>
            <a:r>
              <a:rPr lang="ro-RO" sz="1400" b="1" i="1" dirty="0"/>
              <a:t>6</a:t>
            </a:r>
            <a:endParaRPr lang="en-US" sz="1400" b="1" i="1" dirty="0" smtClean="0"/>
          </a:p>
          <a:p>
            <a:pPr algn="ctr" eaLnBrk="0" hangingPunct="0"/>
            <a:endParaRPr lang="en-US" sz="1400" b="1" i="1" dirty="0"/>
          </a:p>
        </p:txBody>
      </p:sp>
      <p:sp>
        <p:nvSpPr>
          <p:cNvPr id="1032" name="Text Box 7"/>
          <p:cNvSpPr txBox="1">
            <a:spLocks noChangeArrowheads="1"/>
          </p:cNvSpPr>
          <p:nvPr/>
        </p:nvSpPr>
        <p:spPr bwMode="auto">
          <a:xfrm>
            <a:off x="661988" y="6453188"/>
            <a:ext cx="8348662" cy="369887"/>
          </a:xfrm>
          <a:prstGeom prst="rect">
            <a:avLst/>
          </a:prstGeom>
          <a:noFill/>
          <a:ln w="9525">
            <a:noFill/>
            <a:miter lim="800000"/>
            <a:headEnd/>
            <a:tailEnd/>
          </a:ln>
        </p:spPr>
        <p:txBody>
          <a:bodyPr>
            <a:spAutoFit/>
          </a:bodyPr>
          <a:lstStyle/>
          <a:p>
            <a:pPr>
              <a:spcBef>
                <a:spcPct val="50000"/>
              </a:spcBef>
            </a:pPr>
            <a:endParaRPr lang="ro-RO" sz="1800"/>
          </a:p>
        </p:txBody>
      </p:sp>
      <p:sp>
        <p:nvSpPr>
          <p:cNvPr id="1033" name="Text Box 8"/>
          <p:cNvSpPr txBox="1">
            <a:spLocks noChangeArrowheads="1"/>
          </p:cNvSpPr>
          <p:nvPr/>
        </p:nvSpPr>
        <p:spPr bwMode="auto">
          <a:xfrm>
            <a:off x="974725" y="6381750"/>
            <a:ext cx="8347075" cy="276225"/>
          </a:xfrm>
          <a:prstGeom prst="rect">
            <a:avLst/>
          </a:prstGeom>
          <a:noFill/>
          <a:ln w="9525">
            <a:noFill/>
            <a:miter lim="800000"/>
            <a:headEnd/>
            <a:tailEnd/>
          </a:ln>
        </p:spPr>
        <p:txBody>
          <a:bodyPr>
            <a:spAutoFit/>
          </a:bodyPr>
          <a:lstStyle/>
          <a:p>
            <a:pPr algn="ctr"/>
            <a:r>
              <a:rPr lang="ro-RO" sz="1200" b="1" i="1" dirty="0">
                <a:hlinkClick r:id="rId5"/>
              </a:rPr>
              <a:t>www.ipi.ro</a:t>
            </a:r>
            <a:r>
              <a:rPr lang="ro-RO" sz="1200" dirty="0"/>
              <a:t> </a:t>
            </a:r>
            <a:endParaRPr lang="en-US" sz="1200" dirty="0"/>
          </a:p>
        </p:txBody>
      </p:sp>
    </p:spTree>
  </p:cSld>
  <p:clrMapOvr>
    <a:masterClrMapping/>
  </p:clrMapOvr>
  <p:transition spd="slow">
    <p:push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147" y="692696"/>
            <a:ext cx="8202116" cy="983706"/>
          </a:xfrm>
        </p:spPr>
        <p:txBody>
          <a:bodyPr/>
          <a:lstStyle/>
          <a:p>
            <a:r>
              <a:rPr lang="ro-RO" sz="2800" dirty="0" smtClean="0"/>
              <a:t>Camera multi senzorială – spațiu de lucru pentru terapii alternative</a:t>
            </a:r>
            <a:endParaRPr lang="ro-RO" sz="2800" dirty="0"/>
          </a:p>
        </p:txBody>
      </p:sp>
      <p:sp>
        <p:nvSpPr>
          <p:cNvPr id="3" name="Text Placeholder 2"/>
          <p:cNvSpPr>
            <a:spLocks noGrp="1"/>
          </p:cNvSpPr>
          <p:nvPr>
            <p:ph type="body" sz="half" idx="1"/>
          </p:nvPr>
        </p:nvSpPr>
        <p:spPr>
          <a:xfrm>
            <a:off x="908051" y="1628800"/>
            <a:ext cx="4254766" cy="4824536"/>
          </a:xfrm>
        </p:spPr>
        <p:txBody>
          <a:bodyPr/>
          <a:lstStyle/>
          <a:p>
            <a:r>
              <a:rPr lang="ro-RO" sz="1200" dirty="0"/>
              <a:t>Camera de terapie ocupaţională sau senzorială este nu doar o lume a culorilor, a imaginilor şi a sunetelor, în care copiii se simt în largul lor: prin joacă, copiii devin chiar parte într-o poveste. Este povestea şi trăirea lor. </a:t>
            </a:r>
          </a:p>
          <a:p>
            <a:r>
              <a:rPr lang="ro-RO" sz="1200" dirty="0"/>
              <a:t>Camera senzorială este un spaţiu securizant, special amenajat, în care copilul are posibilitatea de a integra, prin joacă şi interactiv, informaţiile senzoriale în ritm propriu, acompaniat de un terapeut. În fapt, pe lângă terapia în sine, unde copiii înşişi declanşează imaginile sau sunetele respective, mediul acesta le activează funcţiile cognitive şi le stimulează abilităţile, le stimulează dezvoltarea senzorială în toate aspectele, dezvoltarea limbajului, relaxarea neuro-motrică şi înţelegerea sau conştientizarea relaţiei între cauza şi efectul a ceea ce fac, creionându-le astfel siguranţa şi încrederea că deţin control asupra mediului înconjurător, creându-le o stare de destindere.</a:t>
            </a:r>
          </a:p>
          <a:p>
            <a:r>
              <a:rPr lang="ro-RO" sz="1200" dirty="0"/>
              <a:t> Amenajată pentru copiii cu cerinţe speciale, activităţile terapeutice şi jocul, activităţile educaţionale şi activităţile distractive se adresează tuturor copiilor şi tinerilor din Fundaţia ,,Inimă pentru inimă”, dar ne propunem să fie şi un loc al socializării, al relaţionării cu toţi copiii şi adulţii din comunitate</a:t>
            </a:r>
            <a:r>
              <a:rPr lang="ro-RO" sz="1200" dirty="0" smtClean="0"/>
              <a:t>. (orașul Ocnele Mari, mun. Râmnicu Vâlcea)</a:t>
            </a:r>
            <a:endParaRPr lang="ro-RO" sz="1200" dirty="0"/>
          </a:p>
          <a:p>
            <a:endParaRPr lang="ro-RO" sz="1100" dirty="0"/>
          </a:p>
          <a:p>
            <a:endParaRPr lang="ro-RO" sz="1100" dirty="0"/>
          </a:p>
        </p:txBody>
      </p:sp>
      <p:pic>
        <p:nvPicPr>
          <p:cNvPr id="6" name="Content Placeholder 5"/>
          <p:cNvPicPr>
            <a:picLocks noGrp="1" noChangeAspect="1"/>
          </p:cNvPicPr>
          <p:nvPr>
            <p:ph sz="quarter" idx="3"/>
          </p:nvPr>
        </p:nvPicPr>
        <p:blipFill>
          <a:blip r:embed="rId2" cstate="print">
            <a:extLst>
              <a:ext uri="{28A0092B-C50C-407E-A947-70E740481C1C}">
                <a14:useLocalDpi xmlns:a14="http://schemas.microsoft.com/office/drawing/2010/main" val="0"/>
              </a:ext>
            </a:extLst>
          </a:blip>
          <a:stretch>
            <a:fillRect/>
          </a:stretch>
        </p:blipFill>
        <p:spPr>
          <a:xfrm>
            <a:off x="5601072" y="1700808"/>
            <a:ext cx="3312368" cy="4416490"/>
          </a:xfr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2062" y="0"/>
            <a:ext cx="4840287"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1212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Rot="1" noChangeArrowheads="1"/>
          </p:cNvSpPr>
          <p:nvPr>
            <p:ph type="title"/>
          </p:nvPr>
        </p:nvSpPr>
        <p:spPr>
          <a:xfrm>
            <a:off x="2144713" y="1125538"/>
            <a:ext cx="5616575" cy="215900"/>
          </a:xfrm>
        </p:spPr>
        <p:txBody>
          <a:bodyPr rtlCol="0">
            <a:normAutofit fontScale="90000"/>
          </a:bodyPr>
          <a:lstStyle/>
          <a:p>
            <a:pPr eaLnBrk="1" fontAlgn="auto" hangingPunct="1">
              <a:spcAft>
                <a:spcPts val="0"/>
              </a:spcAft>
              <a:defRPr/>
            </a:pPr>
            <a:r>
              <a:rPr lang="ro-RO" sz="1800" b="1" i="1" smtClean="0"/>
              <a:t>Proiecte actuale ale Fundaţiei Inimă pentru Inimă</a:t>
            </a:r>
            <a:endParaRPr lang="en-US" sz="1800" b="1" i="1" smtClean="0"/>
          </a:p>
        </p:txBody>
      </p:sp>
      <p:pic>
        <p:nvPicPr>
          <p:cNvPr id="2052" name="Picture 22" descr="centru%20de%20zi%20Macin%20719"/>
          <p:cNvPicPr>
            <a:picLocks noGrp="1" noChangeAspect="1" noChangeArrowheads="1"/>
          </p:cNvPicPr>
          <p:nvPr>
            <p:ph sz="quarter" idx="2"/>
          </p:nvPr>
        </p:nvPicPr>
        <p:blipFill>
          <a:blip r:embed="rId3" cstate="print"/>
          <a:srcRect/>
          <a:stretch>
            <a:fillRect/>
          </a:stretch>
        </p:blipFill>
        <p:spPr>
          <a:xfrm>
            <a:off x="848544" y="2276872"/>
            <a:ext cx="3509963" cy="2646362"/>
          </a:xfrm>
        </p:spPr>
      </p:pic>
      <p:sp>
        <p:nvSpPr>
          <p:cNvPr id="2053" name="Rectangle 21"/>
          <p:cNvSpPr>
            <a:spLocks noGrp="1" noRot="1" noChangeArrowheads="1"/>
          </p:cNvSpPr>
          <p:nvPr>
            <p:ph type="body" sz="half" idx="3"/>
          </p:nvPr>
        </p:nvSpPr>
        <p:spPr>
          <a:xfrm>
            <a:off x="5030788" y="1357313"/>
            <a:ext cx="4757737" cy="5286375"/>
          </a:xfrm>
        </p:spPr>
        <p:txBody>
          <a:bodyPr/>
          <a:lstStyle/>
          <a:p>
            <a:pPr algn="just" eaLnBrk="1" hangingPunct="1">
              <a:lnSpc>
                <a:spcPct val="80000"/>
              </a:lnSpc>
              <a:buFont typeface="Wingdings" pitchFamily="2" charset="2"/>
              <a:buNone/>
            </a:pPr>
            <a:r>
              <a:rPr lang="ro-RO" sz="1600" b="1" i="1" u="sng" dirty="0" smtClean="0"/>
              <a:t>Centrul de zi Măcin, judetul Tulcea</a:t>
            </a:r>
          </a:p>
          <a:p>
            <a:pPr algn="just" eaLnBrk="1" hangingPunct="1">
              <a:lnSpc>
                <a:spcPct val="80000"/>
              </a:lnSpc>
              <a:buFont typeface="Wingdings" pitchFamily="2" charset="2"/>
              <a:buNone/>
            </a:pPr>
            <a:r>
              <a:rPr lang="ro-RO" sz="1100" i="1" dirty="0" smtClean="0"/>
              <a:t>	</a:t>
            </a:r>
            <a:r>
              <a:rPr lang="ro-RO" sz="1100" b="1" i="1" dirty="0" smtClean="0"/>
              <a:t>Centrul de zi Macin</a:t>
            </a:r>
            <a:r>
              <a:rPr lang="ro-RO" sz="1100" b="1" dirty="0" smtClean="0"/>
              <a:t> </a:t>
            </a:r>
            <a:r>
              <a:rPr lang="it-IT" sz="1100" b="1" dirty="0" smtClean="0"/>
              <a:t>ajuta la dezvoltarea</a:t>
            </a:r>
            <a:r>
              <a:rPr lang="ro-RO" sz="1100" b="1" dirty="0" smtClean="0"/>
              <a:t> r</a:t>
            </a:r>
            <a:r>
              <a:rPr lang="it-IT" sz="1100" b="1" dirty="0" smtClean="0"/>
              <a:t>etelei</a:t>
            </a:r>
            <a:r>
              <a:rPr lang="ro-RO" sz="1100" b="1" dirty="0" smtClean="0"/>
              <a:t> </a:t>
            </a:r>
            <a:r>
              <a:rPr lang="it-IT" sz="1100" b="1" dirty="0" smtClean="0"/>
              <a:t>de</a:t>
            </a:r>
            <a:r>
              <a:rPr lang="ro-RO" sz="1100" b="1" dirty="0" smtClean="0"/>
              <a:t> s</a:t>
            </a:r>
            <a:r>
              <a:rPr lang="it-IT" sz="1100" b="1" dirty="0" smtClean="0"/>
              <a:t>ervicii sociale </a:t>
            </a:r>
            <a:r>
              <a:rPr lang="ro-RO" sz="1100" b="1" dirty="0" smtClean="0"/>
              <a:t>o</a:t>
            </a:r>
            <a:r>
              <a:rPr lang="it-IT" sz="1100" b="1" dirty="0" smtClean="0"/>
              <a:t>ferite grupurilor</a:t>
            </a:r>
            <a:r>
              <a:rPr lang="ro-RO" sz="1100" b="1" dirty="0" smtClean="0"/>
              <a:t> </a:t>
            </a:r>
            <a:r>
              <a:rPr lang="it-IT" sz="1100" b="1" dirty="0" smtClean="0"/>
              <a:t> vulnerabile, in speta</a:t>
            </a:r>
            <a:r>
              <a:rPr lang="ro-RO" sz="1100" b="1" dirty="0" smtClean="0"/>
              <a:t> a </a:t>
            </a:r>
            <a:r>
              <a:rPr lang="it-IT" sz="1100" b="1" dirty="0" smtClean="0"/>
              <a:t>copii</a:t>
            </a:r>
            <a:r>
              <a:rPr lang="ro-RO" sz="1100" b="1" dirty="0" smtClean="0"/>
              <a:t>lor</a:t>
            </a:r>
            <a:r>
              <a:rPr lang="it-IT" sz="1100" b="1" dirty="0" smtClean="0"/>
              <a:t> aflati in situatie de risc de abandon. Dezvoltarea acestor servicii sociale comunitare reprezinta un sistem</a:t>
            </a:r>
            <a:r>
              <a:rPr lang="ro-RO" sz="1100" b="1" dirty="0" smtClean="0"/>
              <a:t> </a:t>
            </a:r>
            <a:r>
              <a:rPr lang="it-IT" sz="1100" b="1" dirty="0" smtClean="0"/>
              <a:t>alternativ pentru </a:t>
            </a:r>
            <a:r>
              <a:rPr lang="ro-RO" sz="1100" b="1" dirty="0" smtClean="0"/>
              <a:t>i</a:t>
            </a:r>
            <a:r>
              <a:rPr lang="it-IT" sz="1100" b="1" dirty="0" smtClean="0"/>
              <a:t>nstitutionalizare si o</a:t>
            </a:r>
            <a:r>
              <a:rPr lang="ro-RO" sz="1100" b="1" dirty="0" smtClean="0"/>
              <a:t> </a:t>
            </a:r>
            <a:r>
              <a:rPr lang="it-IT" sz="1100" b="1" dirty="0" smtClean="0"/>
              <a:t> conditie pentru a respecta dreptul fiecarui copil de a</a:t>
            </a:r>
            <a:r>
              <a:rPr lang="ro-RO" sz="1100" b="1" dirty="0" smtClean="0"/>
              <a:t> </a:t>
            </a:r>
            <a:r>
              <a:rPr lang="it-IT" sz="1100" b="1" dirty="0" smtClean="0"/>
              <a:t> creste si a se dezvolta in propria familie.</a:t>
            </a:r>
            <a:r>
              <a:rPr lang="ro-RO" sz="1100" b="1" dirty="0" smtClean="0"/>
              <a:t> </a:t>
            </a:r>
            <a:r>
              <a:rPr lang="ro-RO" sz="1100" b="1" i="1" dirty="0" smtClean="0"/>
              <a:t>Grupul tinta</a:t>
            </a:r>
            <a:r>
              <a:rPr lang="ro-RO" sz="1100" b="1" dirty="0" smtClean="0"/>
              <a:t> este constituit de copii cu varste  cuprinse intre 3-7 ani, provenind din  familii  aflate in situatii de risc social , cu  domiciliul/rezidenta pe raza orasului  Macin (</a:t>
            </a:r>
            <a:r>
              <a:rPr lang="it-IT" sz="1100" b="1" dirty="0" smtClean="0"/>
              <a:t>famili</a:t>
            </a:r>
            <a:r>
              <a:rPr lang="ro-RO" sz="1100" b="1" dirty="0" smtClean="0"/>
              <a:t>e</a:t>
            </a:r>
            <a:r>
              <a:rPr lang="it-IT" sz="1100" b="1" dirty="0" smtClean="0"/>
              <a:t> monoparentala,</a:t>
            </a:r>
            <a:r>
              <a:rPr lang="ro-RO" sz="1100" b="1" dirty="0" smtClean="0"/>
              <a:t> </a:t>
            </a:r>
            <a:r>
              <a:rPr lang="it-IT" sz="1100" b="1" dirty="0" smtClean="0"/>
              <a:t>familia cu probleme</a:t>
            </a:r>
            <a:r>
              <a:rPr lang="ro-RO" sz="1100" b="1" dirty="0" smtClean="0"/>
              <a:t> </a:t>
            </a:r>
            <a:r>
              <a:rPr lang="it-IT" sz="1100" b="1" dirty="0" smtClean="0"/>
              <a:t>sociale si economice, </a:t>
            </a:r>
            <a:r>
              <a:rPr lang="ro-RO" sz="1100" b="1" dirty="0" smtClean="0"/>
              <a:t>familii cu multi copii, familii sarace de rromi). </a:t>
            </a:r>
            <a:r>
              <a:rPr lang="ro-RO" sz="1100" b="1" i="1" dirty="0" smtClean="0"/>
              <a:t>Activitatile</a:t>
            </a:r>
            <a:r>
              <a:rPr lang="ro-RO" sz="1100" b="1" dirty="0" smtClean="0"/>
              <a:t> desfasurate in cadrul Centrului de zi:</a:t>
            </a:r>
          </a:p>
          <a:p>
            <a:pPr algn="just" eaLnBrk="1" hangingPunct="1">
              <a:lnSpc>
                <a:spcPct val="80000"/>
              </a:lnSpc>
            </a:pPr>
            <a:r>
              <a:rPr lang="it-IT" sz="1100" b="1" dirty="0" smtClean="0"/>
              <a:t>ajutor nutritional;</a:t>
            </a:r>
            <a:endParaRPr lang="ro-RO" sz="1100" b="1" dirty="0" smtClean="0"/>
          </a:p>
          <a:p>
            <a:pPr algn="just" eaLnBrk="1" hangingPunct="1">
              <a:lnSpc>
                <a:spcPct val="80000"/>
              </a:lnSpc>
            </a:pPr>
            <a:r>
              <a:rPr lang="it-IT" sz="1100" b="1" dirty="0" smtClean="0"/>
              <a:t>ingrijire si supraveghere pe timpul zilei</a:t>
            </a:r>
            <a:endParaRPr lang="ro-RO" sz="1100" b="1" dirty="0" smtClean="0"/>
          </a:p>
          <a:p>
            <a:pPr algn="just" eaLnBrk="1" hangingPunct="1">
              <a:lnSpc>
                <a:spcPct val="80000"/>
              </a:lnSpc>
            </a:pPr>
            <a:r>
              <a:rPr lang="it-IT" sz="1100" b="1" dirty="0" smtClean="0"/>
              <a:t>cresterea interesului copilului pentru cunostinte noi, prin desfasurarea de activitati</a:t>
            </a:r>
            <a:r>
              <a:rPr lang="ro-RO" sz="1100" b="1" dirty="0" smtClean="0"/>
              <a:t> </a:t>
            </a:r>
            <a:r>
              <a:rPr lang="it-IT" sz="1100" b="1" dirty="0" smtClean="0"/>
              <a:t>educativ-recreative;</a:t>
            </a:r>
            <a:endParaRPr lang="en-US" sz="1100" b="1" dirty="0" smtClean="0"/>
          </a:p>
          <a:p>
            <a:pPr algn="just" eaLnBrk="1" hangingPunct="1">
              <a:lnSpc>
                <a:spcPct val="80000"/>
              </a:lnSpc>
            </a:pPr>
            <a:r>
              <a:rPr lang="it-IT" sz="1100" b="1" dirty="0" smtClean="0"/>
              <a:t>formarea si dezvoltarea aptitudinilor</a:t>
            </a:r>
            <a:r>
              <a:rPr lang="ro-RO" sz="1100" b="1" dirty="0" smtClean="0"/>
              <a:t> </a:t>
            </a:r>
            <a:r>
              <a:rPr lang="it-IT" sz="1100" b="1" dirty="0" smtClean="0"/>
              <a:t>de comunicare;</a:t>
            </a:r>
            <a:endParaRPr lang="ro-RO" sz="1100" b="1" dirty="0" smtClean="0"/>
          </a:p>
          <a:p>
            <a:pPr algn="just" eaLnBrk="1" hangingPunct="1">
              <a:lnSpc>
                <a:spcPct val="80000"/>
              </a:lnSpc>
            </a:pPr>
            <a:r>
              <a:rPr lang="it-IT" sz="1100" b="1" dirty="0" smtClean="0"/>
              <a:t>stimularea exprimarii libere a opiniei copilului</a:t>
            </a:r>
            <a:endParaRPr lang="ro-RO" sz="1100" b="1" dirty="0" smtClean="0"/>
          </a:p>
          <a:p>
            <a:pPr algn="just" eaLnBrk="1" hangingPunct="1">
              <a:lnSpc>
                <a:spcPct val="80000"/>
              </a:lnSpc>
            </a:pPr>
            <a:r>
              <a:rPr lang="it-IT" sz="1100" b="1" dirty="0" smtClean="0"/>
              <a:t>descoperirea si in curajarea exersarii aptitudinilor, abilitatilor de care dispune.</a:t>
            </a:r>
            <a:endParaRPr lang="ro-RO" sz="1100" b="1" dirty="0" smtClean="0"/>
          </a:p>
          <a:p>
            <a:pPr algn="just" eaLnBrk="1" hangingPunct="1">
              <a:lnSpc>
                <a:spcPct val="80000"/>
              </a:lnSpc>
            </a:pPr>
            <a:r>
              <a:rPr lang="ro-RO" sz="1100" b="1" dirty="0" smtClean="0"/>
              <a:t>Proiectul este sustinut de Asociatia “Cuore per Cuore”, Italia si 7 primarii din provincia Milano, coordonate de primaria Sedriano din Italia.</a:t>
            </a:r>
          </a:p>
          <a:p>
            <a:pPr algn="just" eaLnBrk="1" hangingPunct="1">
              <a:lnSpc>
                <a:spcPct val="80000"/>
              </a:lnSpc>
              <a:buFont typeface="Wingdings" pitchFamily="2" charset="2"/>
              <a:buNone/>
            </a:pPr>
            <a:r>
              <a:rPr lang="ro-RO" sz="1100" b="1" dirty="0" smtClean="0"/>
              <a:t>	Centrul de zi Măcin </a:t>
            </a:r>
            <a:r>
              <a:rPr lang="en-US" sz="1100" b="1" dirty="0" err="1" smtClean="0"/>
              <a:t>initiaza</a:t>
            </a:r>
            <a:r>
              <a:rPr lang="en-US" sz="1100" b="1" dirty="0" smtClean="0"/>
              <a:t> </a:t>
            </a:r>
            <a:r>
              <a:rPr lang="en-US" sz="1100" b="1" dirty="0" err="1" smtClean="0"/>
              <a:t>si</a:t>
            </a:r>
            <a:r>
              <a:rPr lang="en-US" sz="1100" b="1" dirty="0" smtClean="0"/>
              <a:t> </a:t>
            </a:r>
            <a:r>
              <a:rPr lang="en-US" sz="1100" b="1" dirty="0" err="1" smtClean="0"/>
              <a:t>organizeaza</a:t>
            </a:r>
            <a:r>
              <a:rPr lang="en-US" sz="1100" b="1" dirty="0" smtClean="0"/>
              <a:t> </a:t>
            </a:r>
            <a:r>
              <a:rPr lang="en-US" sz="1100" b="1" dirty="0" err="1" smtClean="0"/>
              <a:t>actiuni</a:t>
            </a:r>
            <a:r>
              <a:rPr lang="en-US" sz="1100" b="1" dirty="0" smtClean="0"/>
              <a:t> de </a:t>
            </a:r>
            <a:r>
              <a:rPr lang="en-US" sz="1100" b="1" dirty="0" err="1" smtClean="0"/>
              <a:t>informare</a:t>
            </a:r>
            <a:r>
              <a:rPr lang="en-US" sz="1100" b="1" dirty="0" smtClean="0"/>
              <a:t> a </a:t>
            </a:r>
            <a:r>
              <a:rPr lang="en-US" sz="1100" b="1" dirty="0" err="1" smtClean="0"/>
              <a:t>comunitatii</a:t>
            </a:r>
            <a:r>
              <a:rPr lang="en-US" sz="1100" b="1" dirty="0" smtClean="0"/>
              <a:t> in </a:t>
            </a:r>
            <a:r>
              <a:rPr lang="en-US" sz="1100" b="1" dirty="0" err="1" smtClean="0"/>
              <a:t>ceea</a:t>
            </a:r>
            <a:r>
              <a:rPr lang="en-US" sz="1100" b="1" dirty="0" smtClean="0"/>
              <a:t> </a:t>
            </a:r>
            <a:r>
              <a:rPr lang="en-US" sz="1100" b="1" dirty="0" err="1" smtClean="0"/>
              <a:t>ce</a:t>
            </a:r>
            <a:r>
              <a:rPr lang="en-US" sz="1100" b="1" dirty="0" smtClean="0"/>
              <a:t> </a:t>
            </a:r>
            <a:r>
              <a:rPr lang="en-US" sz="1100" b="1" dirty="0" err="1" smtClean="0"/>
              <a:t>priveste</a:t>
            </a:r>
            <a:r>
              <a:rPr lang="en-US" sz="1100" b="1" dirty="0" smtClean="0"/>
              <a:t> </a:t>
            </a:r>
            <a:r>
              <a:rPr lang="en-US" sz="1100" b="1" dirty="0" err="1" smtClean="0"/>
              <a:t>serviciile</a:t>
            </a:r>
            <a:r>
              <a:rPr lang="ro-RO" sz="1100" b="1" dirty="0" smtClean="0"/>
              <a:t> </a:t>
            </a:r>
            <a:r>
              <a:rPr lang="en-US" sz="1100" b="1" dirty="0" err="1" smtClean="0"/>
              <a:t>oferite</a:t>
            </a:r>
            <a:r>
              <a:rPr lang="en-US" sz="1100" b="1" dirty="0" smtClean="0"/>
              <a:t>, </a:t>
            </a:r>
            <a:r>
              <a:rPr lang="en-US" sz="1100" b="1" dirty="0" err="1" smtClean="0"/>
              <a:t>rolul</a:t>
            </a:r>
            <a:r>
              <a:rPr lang="en-US" sz="1100" b="1" dirty="0" smtClean="0"/>
              <a:t> s</a:t>
            </a:r>
            <a:r>
              <a:rPr lang="ro-RO" sz="1100" b="1" dirty="0" smtClean="0"/>
              <a:t>ă</a:t>
            </a:r>
            <a:r>
              <a:rPr lang="en-US" sz="1100" b="1" dirty="0" smtClean="0"/>
              <a:t>u in </a:t>
            </a:r>
            <a:r>
              <a:rPr lang="en-US" sz="1100" b="1" dirty="0" err="1" smtClean="0"/>
              <a:t>comunitate</a:t>
            </a:r>
            <a:r>
              <a:rPr lang="en-US" sz="1100" b="1" dirty="0" smtClean="0"/>
              <a:t>, </a:t>
            </a:r>
            <a:r>
              <a:rPr lang="en-US" sz="1100" b="1" dirty="0" err="1" smtClean="0"/>
              <a:t>accesarea</a:t>
            </a:r>
            <a:r>
              <a:rPr lang="en-US" sz="1100" b="1" dirty="0" smtClean="0"/>
              <a:t> </a:t>
            </a:r>
            <a:r>
              <a:rPr lang="en-US" sz="1100" b="1" dirty="0" err="1" smtClean="0"/>
              <a:t>si</a:t>
            </a:r>
            <a:r>
              <a:rPr lang="en-US" sz="1100" b="1" dirty="0" smtClean="0"/>
              <a:t> </a:t>
            </a:r>
            <a:r>
              <a:rPr lang="en-US" sz="1100" b="1" dirty="0" err="1" smtClean="0"/>
              <a:t>modul</a:t>
            </a:r>
            <a:r>
              <a:rPr lang="en-US" sz="1100" b="1" dirty="0" smtClean="0"/>
              <a:t> de </a:t>
            </a:r>
            <a:r>
              <a:rPr lang="en-US" sz="1100" b="1" dirty="0" err="1" smtClean="0"/>
              <a:t>functionare</a:t>
            </a:r>
            <a:r>
              <a:rPr lang="en-US" sz="1100" b="1" dirty="0" smtClean="0"/>
              <a:t>, </a:t>
            </a:r>
            <a:r>
              <a:rPr lang="en-US" sz="1100" b="1" dirty="0" err="1" smtClean="0"/>
              <a:t>precum</a:t>
            </a:r>
            <a:r>
              <a:rPr lang="en-US" sz="1100" b="1" dirty="0" smtClean="0"/>
              <a:t> </a:t>
            </a:r>
            <a:r>
              <a:rPr lang="en-US" sz="1100" b="1" dirty="0" err="1" smtClean="0"/>
              <a:t>si</a:t>
            </a:r>
            <a:r>
              <a:rPr lang="en-US" sz="1100" b="1" dirty="0" smtClean="0"/>
              <a:t> </a:t>
            </a:r>
            <a:r>
              <a:rPr lang="en-US" sz="1100" b="1" dirty="0" err="1" smtClean="0"/>
              <a:t>importanta</a:t>
            </a:r>
            <a:r>
              <a:rPr lang="ro-RO" sz="1100" b="1" dirty="0" smtClean="0"/>
              <a:t> </a:t>
            </a:r>
            <a:r>
              <a:rPr lang="en-US" sz="1100" b="1" dirty="0" err="1" smtClean="0"/>
              <a:t>existentei</a:t>
            </a:r>
            <a:r>
              <a:rPr lang="en-US" sz="1100" b="1" dirty="0" smtClean="0"/>
              <a:t> </a:t>
            </a:r>
            <a:r>
              <a:rPr lang="en-US" sz="1100" b="1" dirty="0" err="1" smtClean="0"/>
              <a:t>acestor</a:t>
            </a:r>
            <a:r>
              <a:rPr lang="en-US" sz="1100" b="1" dirty="0" smtClean="0"/>
              <a:t> </a:t>
            </a:r>
            <a:r>
              <a:rPr lang="en-US" sz="1100" b="1" dirty="0" err="1" smtClean="0"/>
              <a:t>servicii</a:t>
            </a:r>
            <a:r>
              <a:rPr lang="en-US" sz="1100" b="1" dirty="0" smtClean="0"/>
              <a:t> </a:t>
            </a:r>
            <a:r>
              <a:rPr lang="en-US" sz="1100" b="1" dirty="0" err="1" smtClean="0"/>
              <a:t>pentru</a:t>
            </a:r>
            <a:r>
              <a:rPr lang="en-US" sz="1100" b="1" dirty="0" smtClean="0"/>
              <a:t> </a:t>
            </a:r>
            <a:r>
              <a:rPr lang="en-US" sz="1100" b="1" dirty="0" err="1" smtClean="0"/>
              <a:t>copiii</a:t>
            </a:r>
            <a:r>
              <a:rPr lang="en-US" sz="1100" b="1" dirty="0" smtClean="0"/>
              <a:t> din </a:t>
            </a:r>
            <a:r>
              <a:rPr lang="en-US" sz="1100" b="1" dirty="0" err="1" smtClean="0"/>
              <a:t>comunitate</a:t>
            </a:r>
            <a:r>
              <a:rPr lang="en-US" sz="1100" b="1" dirty="0" smtClean="0"/>
              <a:t> </a:t>
            </a:r>
            <a:r>
              <a:rPr lang="en-US" sz="1100" b="1" dirty="0" err="1" smtClean="0"/>
              <a:t>si</a:t>
            </a:r>
            <a:r>
              <a:rPr lang="en-US" sz="1100" b="1" dirty="0" smtClean="0"/>
              <a:t> </a:t>
            </a:r>
            <a:r>
              <a:rPr lang="en-US" sz="1100" b="1" dirty="0" err="1" smtClean="0"/>
              <a:t>familiile</a:t>
            </a:r>
            <a:r>
              <a:rPr lang="en-US" sz="1100" b="1" dirty="0" smtClean="0"/>
              <a:t> </a:t>
            </a:r>
            <a:r>
              <a:rPr lang="en-US" sz="1100" b="1" dirty="0" err="1" smtClean="0"/>
              <a:t>acestora</a:t>
            </a:r>
            <a:r>
              <a:rPr lang="ro-RO" sz="1100" b="1" dirty="0" smtClean="0"/>
              <a:t>, </a:t>
            </a:r>
            <a:r>
              <a:rPr lang="en-US" sz="1100" b="1" dirty="0" err="1" smtClean="0"/>
              <a:t>sprijina</a:t>
            </a:r>
            <a:r>
              <a:rPr lang="en-US" sz="1100" b="1" dirty="0" smtClean="0"/>
              <a:t> </a:t>
            </a:r>
            <a:r>
              <a:rPr lang="en-US" sz="1100" b="1" dirty="0" err="1" smtClean="0"/>
              <a:t>organizarea</a:t>
            </a:r>
            <a:r>
              <a:rPr lang="en-US" sz="1100" b="1" dirty="0" smtClean="0"/>
              <a:t> de </a:t>
            </a:r>
            <a:r>
              <a:rPr lang="en-US" sz="1100" b="1" dirty="0" err="1" smtClean="0"/>
              <a:t>campanii</a:t>
            </a:r>
            <a:r>
              <a:rPr lang="en-US" sz="1100" b="1" dirty="0" smtClean="0"/>
              <a:t> </a:t>
            </a:r>
            <a:r>
              <a:rPr lang="en-US" sz="1100" b="1" dirty="0" err="1" smtClean="0"/>
              <a:t>pentru</a:t>
            </a:r>
            <a:r>
              <a:rPr lang="en-US" sz="1100" b="1" dirty="0" smtClean="0"/>
              <a:t> </a:t>
            </a:r>
            <a:r>
              <a:rPr lang="en-US" sz="1100" b="1" dirty="0" err="1" smtClean="0"/>
              <a:t>sensibilizarea</a:t>
            </a:r>
            <a:r>
              <a:rPr lang="en-US" sz="1100" b="1" dirty="0" smtClean="0"/>
              <a:t> </a:t>
            </a:r>
            <a:r>
              <a:rPr lang="en-US" sz="1100" b="1" dirty="0" err="1" smtClean="0"/>
              <a:t>comunitatii</a:t>
            </a:r>
            <a:r>
              <a:rPr lang="en-US" sz="1100" b="1" dirty="0" smtClean="0"/>
              <a:t> in </a:t>
            </a:r>
            <a:r>
              <a:rPr lang="en-US" sz="1100" b="1" dirty="0" err="1" smtClean="0"/>
              <a:t>vederea</a:t>
            </a:r>
            <a:r>
              <a:rPr lang="en-US" sz="1100" b="1" dirty="0" smtClean="0"/>
              <a:t> </a:t>
            </a:r>
            <a:r>
              <a:rPr lang="en-US" sz="1100" b="1" dirty="0" err="1" smtClean="0"/>
              <a:t>prevenirii</a:t>
            </a:r>
            <a:r>
              <a:rPr lang="ro-RO" sz="1100" b="1" dirty="0" smtClean="0"/>
              <a:t> </a:t>
            </a:r>
            <a:r>
              <a:rPr lang="en-US" sz="1100" b="1" dirty="0" err="1" smtClean="0"/>
              <a:t>abandonului</a:t>
            </a:r>
            <a:r>
              <a:rPr lang="en-US" sz="1100" b="1" dirty="0" smtClean="0"/>
              <a:t> </a:t>
            </a:r>
            <a:r>
              <a:rPr lang="en-US" sz="1100" b="1" dirty="0" err="1" smtClean="0"/>
              <a:t>si</a:t>
            </a:r>
            <a:r>
              <a:rPr lang="en-US" sz="1100" b="1" dirty="0" smtClean="0"/>
              <a:t> </a:t>
            </a:r>
            <a:r>
              <a:rPr lang="en-US" sz="1100" b="1" dirty="0" err="1" smtClean="0"/>
              <a:t>institutionalizarii</a:t>
            </a:r>
            <a:r>
              <a:rPr lang="en-US" sz="1100" b="1" dirty="0" smtClean="0"/>
              <a:t> </a:t>
            </a:r>
            <a:r>
              <a:rPr lang="en-US" sz="1100" b="1" dirty="0" err="1" smtClean="0"/>
              <a:t>copiilor</a:t>
            </a:r>
            <a:r>
              <a:rPr lang="en-US" sz="1100" b="1" dirty="0" smtClean="0"/>
              <a:t>, </a:t>
            </a:r>
            <a:r>
              <a:rPr lang="en-US" sz="1100" b="1" dirty="0" err="1" smtClean="0"/>
              <a:t>publica</a:t>
            </a:r>
            <a:r>
              <a:rPr lang="en-US" sz="1100" b="1" dirty="0" smtClean="0"/>
              <a:t> date </a:t>
            </a:r>
            <a:r>
              <a:rPr lang="en-US" sz="1100" b="1" dirty="0" err="1" smtClean="0"/>
              <a:t>relevante</a:t>
            </a:r>
            <a:r>
              <a:rPr lang="en-US" sz="1100" b="1" dirty="0" smtClean="0"/>
              <a:t> </a:t>
            </a:r>
            <a:r>
              <a:rPr lang="en-US" sz="1100" b="1" dirty="0" err="1" smtClean="0"/>
              <a:t>despre</a:t>
            </a:r>
            <a:r>
              <a:rPr lang="en-US" sz="1100" b="1" dirty="0" smtClean="0"/>
              <a:t> </a:t>
            </a:r>
            <a:r>
              <a:rPr lang="en-US" sz="1100" b="1" dirty="0" err="1" smtClean="0"/>
              <a:t>activitatea</a:t>
            </a:r>
            <a:r>
              <a:rPr lang="en-US" sz="1100" b="1" dirty="0" smtClean="0"/>
              <a:t> </a:t>
            </a:r>
            <a:r>
              <a:rPr lang="en-US" sz="1100" b="1" dirty="0" err="1" smtClean="0"/>
              <a:t>sa</a:t>
            </a:r>
            <a:r>
              <a:rPr lang="en-US" sz="1100" b="1" dirty="0" smtClean="0"/>
              <a:t> in</a:t>
            </a:r>
            <a:r>
              <a:rPr lang="ro-RO" sz="1100" b="1" dirty="0" smtClean="0"/>
              <a:t> </a:t>
            </a:r>
            <a:r>
              <a:rPr lang="en-US" sz="1100" b="1" dirty="0" smtClean="0"/>
              <a:t>mod periodic, </a:t>
            </a:r>
            <a:r>
              <a:rPr lang="en-US" sz="1100" b="1" dirty="0" err="1" smtClean="0"/>
              <a:t>asigura</a:t>
            </a:r>
            <a:r>
              <a:rPr lang="en-US" sz="1100" b="1" dirty="0" smtClean="0"/>
              <a:t> </a:t>
            </a:r>
            <a:r>
              <a:rPr lang="en-US" sz="1100" b="1" dirty="0" err="1" smtClean="0"/>
              <a:t>respectarea</a:t>
            </a:r>
            <a:r>
              <a:rPr lang="en-US" sz="1100" b="1" dirty="0" smtClean="0"/>
              <a:t> </a:t>
            </a:r>
            <a:r>
              <a:rPr lang="en-US" sz="1100" b="1" dirty="0" err="1" smtClean="0"/>
              <a:t>legislatiei</a:t>
            </a:r>
            <a:r>
              <a:rPr lang="en-US" sz="1100" b="1" dirty="0" smtClean="0"/>
              <a:t> in </a:t>
            </a:r>
            <a:r>
              <a:rPr lang="en-US" sz="1100" b="1" dirty="0" err="1" smtClean="0"/>
              <a:t>vigoare</a:t>
            </a:r>
            <a:r>
              <a:rPr lang="en-US" sz="1100" b="1" dirty="0" smtClean="0"/>
              <a:t> cu </a:t>
            </a:r>
            <a:r>
              <a:rPr lang="en-US" sz="1100" b="1" dirty="0" err="1" smtClean="0"/>
              <a:t>privire</a:t>
            </a:r>
            <a:r>
              <a:rPr lang="en-US" sz="1100" b="1" dirty="0" smtClean="0"/>
              <a:t> la </a:t>
            </a:r>
            <a:r>
              <a:rPr lang="en-US" sz="1100" b="1" dirty="0" err="1" smtClean="0"/>
              <a:t>protectia</a:t>
            </a:r>
            <a:r>
              <a:rPr lang="en-US" sz="1100" b="1" dirty="0" smtClean="0"/>
              <a:t> </a:t>
            </a:r>
            <a:r>
              <a:rPr lang="en-US" sz="1100" b="1" dirty="0" err="1" smtClean="0"/>
              <a:t>copilului</a:t>
            </a:r>
            <a:r>
              <a:rPr lang="en-US" sz="1100" b="1" dirty="0" smtClean="0"/>
              <a:t> in</a:t>
            </a:r>
            <a:r>
              <a:rPr lang="ro-RO" sz="1100" b="1" dirty="0" smtClean="0"/>
              <a:t> </a:t>
            </a:r>
            <a:r>
              <a:rPr lang="en-US" sz="1100" b="1" dirty="0" err="1" smtClean="0"/>
              <a:t>relatia</a:t>
            </a:r>
            <a:r>
              <a:rPr lang="en-US" sz="1100" b="1" dirty="0" smtClean="0"/>
              <a:t> cu </a:t>
            </a:r>
            <a:r>
              <a:rPr lang="en-US" sz="1100" b="1" dirty="0" err="1" smtClean="0"/>
              <a:t>alte</a:t>
            </a:r>
            <a:r>
              <a:rPr lang="en-US" sz="1100" b="1" dirty="0" smtClean="0"/>
              <a:t> </a:t>
            </a:r>
            <a:r>
              <a:rPr lang="en-US" sz="1100" b="1" dirty="0" err="1" smtClean="0"/>
              <a:t>institutii</a:t>
            </a:r>
            <a:r>
              <a:rPr lang="en-US" sz="1100" b="1" dirty="0" smtClean="0"/>
              <a:t>, </a:t>
            </a:r>
            <a:r>
              <a:rPr lang="en-US" sz="1100" b="1" dirty="0" err="1" smtClean="0"/>
              <a:t>asigura</a:t>
            </a:r>
            <a:r>
              <a:rPr lang="en-US" sz="1100" b="1" dirty="0" smtClean="0"/>
              <a:t> </a:t>
            </a:r>
            <a:r>
              <a:rPr lang="en-US" sz="1100" b="1" dirty="0" err="1" smtClean="0"/>
              <a:t>colaborarea</a:t>
            </a:r>
            <a:r>
              <a:rPr lang="en-US" sz="1100" b="1" dirty="0" smtClean="0"/>
              <a:t> cu </a:t>
            </a:r>
            <a:r>
              <a:rPr lang="en-US" sz="1100" b="1" dirty="0" err="1" smtClean="0"/>
              <a:t>institutiile</a:t>
            </a:r>
            <a:r>
              <a:rPr lang="en-US" sz="1100" b="1" dirty="0" smtClean="0"/>
              <a:t> de la </a:t>
            </a:r>
            <a:r>
              <a:rPr lang="en-US" sz="1100" b="1" dirty="0" err="1" smtClean="0"/>
              <a:t>nivelul</a:t>
            </a:r>
            <a:r>
              <a:rPr lang="en-US" sz="1100" b="1" dirty="0" smtClean="0"/>
              <a:t> com</a:t>
            </a:r>
            <a:r>
              <a:rPr lang="ro-RO" sz="1100" b="1" dirty="0" smtClean="0"/>
              <a:t>u</a:t>
            </a:r>
            <a:r>
              <a:rPr lang="en-US" sz="1100" b="1" dirty="0" err="1" smtClean="0"/>
              <a:t>nitatii</a:t>
            </a:r>
            <a:r>
              <a:rPr lang="en-US" sz="1100" b="1" dirty="0" smtClean="0"/>
              <a:t> (</a:t>
            </a:r>
            <a:r>
              <a:rPr lang="en-US" sz="1100" b="1" dirty="0" err="1" smtClean="0"/>
              <a:t>primarie</a:t>
            </a:r>
            <a:r>
              <a:rPr lang="en-US" sz="1100" b="1" dirty="0" smtClean="0"/>
              <a:t>,</a:t>
            </a:r>
            <a:r>
              <a:rPr lang="ro-RO" sz="1100" b="1" dirty="0" smtClean="0"/>
              <a:t> </a:t>
            </a:r>
            <a:r>
              <a:rPr lang="en-US" sz="1100" b="1" dirty="0" err="1" smtClean="0"/>
              <a:t>unitati</a:t>
            </a:r>
            <a:r>
              <a:rPr lang="en-US" sz="1100" b="1" dirty="0" smtClean="0"/>
              <a:t> </a:t>
            </a:r>
            <a:r>
              <a:rPr lang="en-US" sz="1100" b="1" dirty="0" err="1" smtClean="0"/>
              <a:t>sanitare</a:t>
            </a:r>
            <a:r>
              <a:rPr lang="en-US" sz="1100" b="1" dirty="0" smtClean="0"/>
              <a:t>, </a:t>
            </a:r>
            <a:r>
              <a:rPr lang="en-US" sz="1100" b="1" dirty="0" err="1" smtClean="0"/>
              <a:t>politie</a:t>
            </a:r>
            <a:r>
              <a:rPr lang="en-US" sz="1100" b="1" dirty="0" smtClean="0"/>
              <a:t>).</a:t>
            </a:r>
          </a:p>
        </p:txBody>
      </p:sp>
      <p:pic>
        <p:nvPicPr>
          <p:cNvPr id="2054" name="Picture 7" descr="sigla ipi"/>
          <p:cNvPicPr>
            <a:picLocks noChangeAspect="1" noChangeArrowheads="1"/>
          </p:cNvPicPr>
          <p:nvPr/>
        </p:nvPicPr>
        <p:blipFill>
          <a:blip r:embed="rId4" cstate="print"/>
          <a:srcRect/>
          <a:stretch>
            <a:fillRect/>
          </a:stretch>
        </p:blipFill>
        <p:spPr bwMode="auto">
          <a:xfrm>
            <a:off x="7605713" y="115888"/>
            <a:ext cx="1982787" cy="1120775"/>
          </a:xfrm>
          <a:prstGeom prst="rect">
            <a:avLst/>
          </a:prstGeom>
          <a:noFill/>
          <a:ln w="9525">
            <a:noFill/>
            <a:miter lim="800000"/>
            <a:headEnd/>
            <a:tailEnd/>
          </a:ln>
        </p:spPr>
      </p:pic>
      <p:sp>
        <p:nvSpPr>
          <p:cNvPr id="2055" name="Text Box 8"/>
          <p:cNvSpPr txBox="1">
            <a:spLocks noChangeArrowheads="1"/>
          </p:cNvSpPr>
          <p:nvPr/>
        </p:nvSpPr>
        <p:spPr bwMode="auto">
          <a:xfrm>
            <a:off x="2378075" y="404813"/>
            <a:ext cx="4837113" cy="954107"/>
          </a:xfrm>
          <a:prstGeom prst="rect">
            <a:avLst/>
          </a:prstGeom>
          <a:noFill/>
          <a:ln w="9525">
            <a:noFill/>
            <a:miter lim="800000"/>
            <a:headEnd/>
            <a:tailEnd/>
          </a:ln>
        </p:spPr>
        <p:txBody>
          <a:bodyPr>
            <a:spAutoFit/>
          </a:bodyPr>
          <a:lstStyle/>
          <a:p>
            <a:pPr algn="ctr" eaLnBrk="0" hangingPunct="0"/>
            <a:r>
              <a:rPr lang="ro-RO" sz="1400" b="1" i="1" dirty="0"/>
              <a:t>FUNDAŢIA INIMĂ PENTRU INIMĂ </a:t>
            </a:r>
          </a:p>
          <a:p>
            <a:pPr algn="ctr" eaLnBrk="0" hangingPunct="0"/>
            <a:r>
              <a:rPr lang="ro-RO" sz="1400" b="1" i="1" dirty="0"/>
              <a:t>RAPORT DE ACTIVITATE </a:t>
            </a:r>
            <a:endParaRPr lang="ro-RO" sz="1400" b="1" i="1" dirty="0" smtClean="0"/>
          </a:p>
          <a:p>
            <a:pPr algn="ctr" eaLnBrk="0" hangingPunct="0"/>
            <a:r>
              <a:rPr lang="ro-RO" sz="1400" b="1" i="1" dirty="0" smtClean="0"/>
              <a:t>2016</a:t>
            </a:r>
            <a:endParaRPr lang="en-US" sz="1400" b="1" i="1" dirty="0" smtClean="0"/>
          </a:p>
          <a:p>
            <a:pPr algn="ctr" eaLnBrk="0" hangingPunct="0"/>
            <a:endParaRPr lang="en-US" sz="1400" b="1" i="1" dirty="0"/>
          </a:p>
        </p:txBody>
      </p:sp>
      <p:sp>
        <p:nvSpPr>
          <p:cNvPr id="2056" name="Text Box 9"/>
          <p:cNvSpPr txBox="1">
            <a:spLocks noChangeArrowheads="1"/>
          </p:cNvSpPr>
          <p:nvPr/>
        </p:nvSpPr>
        <p:spPr bwMode="auto">
          <a:xfrm>
            <a:off x="661988" y="6453188"/>
            <a:ext cx="8348662" cy="369887"/>
          </a:xfrm>
          <a:prstGeom prst="rect">
            <a:avLst/>
          </a:prstGeom>
          <a:noFill/>
          <a:ln w="9525">
            <a:noFill/>
            <a:miter lim="800000"/>
            <a:headEnd/>
            <a:tailEnd/>
          </a:ln>
        </p:spPr>
        <p:txBody>
          <a:bodyPr>
            <a:spAutoFit/>
          </a:bodyPr>
          <a:lstStyle/>
          <a:p>
            <a:pPr>
              <a:spcBef>
                <a:spcPct val="50000"/>
              </a:spcBef>
            </a:pPr>
            <a:endParaRPr lang="ro-RO" sz="1800"/>
          </a:p>
        </p:txBody>
      </p:sp>
      <p:sp>
        <p:nvSpPr>
          <p:cNvPr id="2057" name="Text Box 10"/>
          <p:cNvSpPr txBox="1">
            <a:spLocks noChangeArrowheads="1"/>
          </p:cNvSpPr>
          <p:nvPr/>
        </p:nvSpPr>
        <p:spPr bwMode="auto">
          <a:xfrm>
            <a:off x="974725" y="6583363"/>
            <a:ext cx="8347075" cy="276225"/>
          </a:xfrm>
          <a:prstGeom prst="rect">
            <a:avLst/>
          </a:prstGeom>
          <a:noFill/>
          <a:ln w="9525">
            <a:noFill/>
            <a:miter lim="800000"/>
            <a:headEnd/>
            <a:tailEnd/>
          </a:ln>
        </p:spPr>
        <p:txBody>
          <a:bodyPr>
            <a:spAutoFit/>
          </a:bodyPr>
          <a:lstStyle/>
          <a:p>
            <a:pPr algn="ctr"/>
            <a:r>
              <a:rPr lang="ro-RO" sz="1200" b="1" i="1">
                <a:hlinkClick r:id="rId5"/>
              </a:rPr>
              <a:t>www.ipi.ro</a:t>
            </a:r>
            <a:r>
              <a:rPr lang="ro-RO" sz="1200"/>
              <a:t> </a:t>
            </a:r>
            <a:endParaRPr lang="en-US" sz="1200"/>
          </a:p>
        </p:txBody>
      </p:sp>
    </p:spTree>
  </p:cSld>
  <p:clrMapOvr>
    <a:masterClrMapping/>
  </p:clrMapOvr>
  <p:transition spd="slow">
    <p:push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Rot="1" noChangeArrowheads="1"/>
          </p:cNvSpPr>
          <p:nvPr>
            <p:ph type="title"/>
          </p:nvPr>
        </p:nvSpPr>
        <p:spPr>
          <a:xfrm>
            <a:off x="2174875" y="1219200"/>
            <a:ext cx="5643563" cy="361950"/>
          </a:xfrm>
        </p:spPr>
        <p:txBody>
          <a:bodyPr rtlCol="0">
            <a:normAutofit fontScale="90000"/>
          </a:bodyPr>
          <a:lstStyle/>
          <a:p>
            <a:pPr eaLnBrk="1" fontAlgn="auto" hangingPunct="1">
              <a:spcAft>
                <a:spcPts val="0"/>
              </a:spcAft>
              <a:defRPr/>
            </a:pPr>
            <a:r>
              <a:rPr lang="ro-RO" sz="1800" b="1" i="1" smtClean="0"/>
              <a:t>Proiecte actuale ale Fundaţiei Inimă pentru Inimă</a:t>
            </a:r>
            <a:endParaRPr lang="en-US" sz="1800" b="1" i="1" smtClean="0"/>
          </a:p>
        </p:txBody>
      </p:sp>
      <p:sp>
        <p:nvSpPr>
          <p:cNvPr id="4100" name="Rectangle 3"/>
          <p:cNvSpPr>
            <a:spLocks noGrp="1" noRot="1" noChangeArrowheads="1"/>
          </p:cNvSpPr>
          <p:nvPr>
            <p:ph type="body" sz="half" idx="1"/>
          </p:nvPr>
        </p:nvSpPr>
        <p:spPr>
          <a:xfrm>
            <a:off x="908050" y="1500188"/>
            <a:ext cx="4435475" cy="5072062"/>
          </a:xfrm>
        </p:spPr>
        <p:txBody>
          <a:bodyPr/>
          <a:lstStyle/>
          <a:p>
            <a:pPr eaLnBrk="1" hangingPunct="1">
              <a:lnSpc>
                <a:spcPct val="80000"/>
              </a:lnSpc>
              <a:buFont typeface="Wingdings" pitchFamily="2" charset="2"/>
              <a:buNone/>
            </a:pPr>
            <a:r>
              <a:rPr lang="ro-RO" sz="1600" b="1" i="1" u="sng" dirty="0" smtClean="0"/>
              <a:t>Centrul de Integrare Socio-Profesională Ocnele Mari</a:t>
            </a:r>
          </a:p>
          <a:p>
            <a:pPr algn="just" eaLnBrk="1" hangingPunct="1">
              <a:lnSpc>
                <a:spcPct val="80000"/>
              </a:lnSpc>
              <a:buFont typeface="Wingdings" pitchFamily="2" charset="2"/>
              <a:buNone/>
            </a:pPr>
            <a:r>
              <a:rPr lang="ro-RO" sz="1000" i="1" dirty="0" smtClean="0"/>
              <a:t>	</a:t>
            </a:r>
          </a:p>
          <a:p>
            <a:pPr algn="just" eaLnBrk="1" hangingPunct="1">
              <a:lnSpc>
                <a:spcPct val="200000"/>
              </a:lnSpc>
              <a:buFont typeface="Wingdings" pitchFamily="2" charset="2"/>
              <a:buNone/>
            </a:pPr>
            <a:r>
              <a:rPr lang="ro-RO" sz="1000" i="1" dirty="0" smtClean="0"/>
              <a:t>	</a:t>
            </a:r>
            <a:r>
              <a:rPr lang="ro-RO" sz="1200" b="1" dirty="0" smtClean="0"/>
              <a:t>Centrul din Ocnele Mari a funcționat în ultimii 5 ani ca un centru de zi in imobilul proprietatea Fundatiei Inima pentru Inima, situat la adresa strada Strandului, nr. 1, orasul Ocnele Mari. 	</a:t>
            </a:r>
            <a:r>
              <a:rPr lang="en-US" sz="1200" b="1" dirty="0" smtClean="0"/>
              <a:t> </a:t>
            </a:r>
            <a:endParaRPr lang="ro-RO" sz="1200" b="1" dirty="0"/>
          </a:p>
          <a:p>
            <a:pPr algn="just" eaLnBrk="1" hangingPunct="1">
              <a:lnSpc>
                <a:spcPct val="200000"/>
              </a:lnSpc>
              <a:buFont typeface="Wingdings" pitchFamily="2" charset="2"/>
              <a:buNone/>
            </a:pPr>
            <a:r>
              <a:rPr lang="ro-RO" sz="1200" b="1" dirty="0" smtClean="0"/>
              <a:t>	Centrul de zi  Ocnele Mari oferea servicii copilului, dupa scoala. In cadrul centrului de zi fiind organizate </a:t>
            </a:r>
            <a:r>
              <a:rPr lang="ro-RO" sz="1200" b="1" i="1" dirty="0" smtClean="0"/>
              <a:t>ateliere</a:t>
            </a:r>
            <a:r>
              <a:rPr lang="ro-RO" sz="1200" b="1" dirty="0" smtClean="0"/>
              <a:t> de desen si pictura, dans, utilizare a calculatorului si internetului, comunicare in limba italiana si engleza. </a:t>
            </a:r>
          </a:p>
          <a:p>
            <a:pPr algn="just" eaLnBrk="1" hangingPunct="1">
              <a:lnSpc>
                <a:spcPct val="200000"/>
              </a:lnSpc>
              <a:buFont typeface="Wingdings" pitchFamily="2" charset="2"/>
              <a:buNone/>
            </a:pPr>
            <a:r>
              <a:rPr lang="ro-RO" sz="1200" b="1" i="1" dirty="0" smtClean="0"/>
              <a:t>	</a:t>
            </a:r>
            <a:r>
              <a:rPr lang="ro-RO" sz="1200" b="1" dirty="0" smtClean="0"/>
              <a:t>În prezent aici funcționează Centrul de Integrare  Socio-Profesională Ocnele Mari, organizată ca un serviciu rezidential, respectiv o casă de tip </a:t>
            </a:r>
            <a:r>
              <a:rPr lang="ro-RO" sz="1200" b="1" dirty="0" smtClean="0"/>
              <a:t>familial pentru copii cu vârste cuprinse între 3 și 14 ani.</a:t>
            </a:r>
            <a:endParaRPr lang="en-US" sz="1200" b="1" dirty="0" smtClean="0"/>
          </a:p>
        </p:txBody>
      </p:sp>
      <p:pic>
        <p:nvPicPr>
          <p:cNvPr id="4101" name="Picture 13" descr="IM000095"/>
          <p:cNvPicPr>
            <a:picLocks noGrp="1" noChangeAspect="1" noChangeArrowheads="1"/>
          </p:cNvPicPr>
          <p:nvPr>
            <p:ph sz="quarter" idx="2"/>
          </p:nvPr>
        </p:nvPicPr>
        <p:blipFill>
          <a:blip r:embed="rId3" cstate="print"/>
          <a:srcRect/>
          <a:stretch>
            <a:fillRect/>
          </a:stretch>
        </p:blipFill>
        <p:spPr>
          <a:xfrm>
            <a:off x="5931365" y="2852936"/>
            <a:ext cx="3065462" cy="2019300"/>
          </a:xfrm>
        </p:spPr>
      </p:pic>
      <p:pic>
        <p:nvPicPr>
          <p:cNvPr id="4102" name="Picture 6" descr="sigla ipi"/>
          <p:cNvPicPr>
            <a:picLocks noChangeAspect="1" noChangeArrowheads="1"/>
          </p:cNvPicPr>
          <p:nvPr/>
        </p:nvPicPr>
        <p:blipFill>
          <a:blip r:embed="rId4" cstate="print"/>
          <a:srcRect/>
          <a:stretch>
            <a:fillRect/>
          </a:stretch>
        </p:blipFill>
        <p:spPr bwMode="auto">
          <a:xfrm>
            <a:off x="7605713" y="115888"/>
            <a:ext cx="1982787" cy="1120775"/>
          </a:xfrm>
          <a:prstGeom prst="rect">
            <a:avLst/>
          </a:prstGeom>
          <a:noFill/>
          <a:ln w="9525">
            <a:noFill/>
            <a:miter lim="800000"/>
            <a:headEnd/>
            <a:tailEnd/>
          </a:ln>
        </p:spPr>
      </p:pic>
      <p:sp>
        <p:nvSpPr>
          <p:cNvPr id="4103" name="Text Box 7"/>
          <p:cNvSpPr txBox="1">
            <a:spLocks noChangeArrowheads="1"/>
          </p:cNvSpPr>
          <p:nvPr/>
        </p:nvSpPr>
        <p:spPr bwMode="auto">
          <a:xfrm>
            <a:off x="2378075" y="404813"/>
            <a:ext cx="4837113" cy="954107"/>
          </a:xfrm>
          <a:prstGeom prst="rect">
            <a:avLst/>
          </a:prstGeom>
          <a:noFill/>
          <a:ln w="9525">
            <a:noFill/>
            <a:miter lim="800000"/>
            <a:headEnd/>
            <a:tailEnd/>
          </a:ln>
        </p:spPr>
        <p:txBody>
          <a:bodyPr>
            <a:spAutoFit/>
          </a:bodyPr>
          <a:lstStyle/>
          <a:p>
            <a:pPr algn="ctr" eaLnBrk="0" hangingPunct="0"/>
            <a:r>
              <a:rPr lang="ro-RO" sz="1400" b="1" i="1" dirty="0"/>
              <a:t>FUNDAŢIA INIMĂ PENTRU INIMĂ </a:t>
            </a:r>
          </a:p>
          <a:p>
            <a:pPr algn="ctr" eaLnBrk="0" hangingPunct="0"/>
            <a:r>
              <a:rPr lang="ro-RO" sz="1400" b="1" i="1" dirty="0"/>
              <a:t>RAPORT DE ACTIVITATE </a:t>
            </a:r>
            <a:endParaRPr lang="ro-RO" sz="1400" b="1" i="1" dirty="0" smtClean="0"/>
          </a:p>
          <a:p>
            <a:pPr algn="ctr" eaLnBrk="0" hangingPunct="0"/>
            <a:r>
              <a:rPr lang="ro-RO" sz="1400" b="1" i="1" dirty="0" smtClean="0"/>
              <a:t>201</a:t>
            </a:r>
            <a:r>
              <a:rPr lang="ro-RO" sz="1400" b="1" i="1" dirty="0"/>
              <a:t>6</a:t>
            </a:r>
            <a:endParaRPr lang="en-US" sz="1400" b="1" i="1" dirty="0" smtClean="0"/>
          </a:p>
          <a:p>
            <a:pPr algn="ctr" eaLnBrk="0" hangingPunct="0"/>
            <a:endParaRPr lang="en-US" sz="1400" b="1" i="1" dirty="0"/>
          </a:p>
        </p:txBody>
      </p:sp>
      <p:sp>
        <p:nvSpPr>
          <p:cNvPr id="4104" name="Text Box 8"/>
          <p:cNvSpPr txBox="1">
            <a:spLocks noChangeArrowheads="1"/>
          </p:cNvSpPr>
          <p:nvPr/>
        </p:nvSpPr>
        <p:spPr bwMode="auto">
          <a:xfrm>
            <a:off x="661988" y="6453188"/>
            <a:ext cx="8348662" cy="369887"/>
          </a:xfrm>
          <a:prstGeom prst="rect">
            <a:avLst/>
          </a:prstGeom>
          <a:noFill/>
          <a:ln w="9525">
            <a:noFill/>
            <a:miter lim="800000"/>
            <a:headEnd/>
            <a:tailEnd/>
          </a:ln>
        </p:spPr>
        <p:txBody>
          <a:bodyPr>
            <a:spAutoFit/>
          </a:bodyPr>
          <a:lstStyle/>
          <a:p>
            <a:pPr>
              <a:spcBef>
                <a:spcPct val="50000"/>
              </a:spcBef>
            </a:pPr>
            <a:endParaRPr lang="ro-RO" sz="1800"/>
          </a:p>
        </p:txBody>
      </p:sp>
      <p:sp>
        <p:nvSpPr>
          <p:cNvPr id="4105" name="Text Box 9"/>
          <p:cNvSpPr txBox="1">
            <a:spLocks noChangeArrowheads="1"/>
          </p:cNvSpPr>
          <p:nvPr/>
        </p:nvSpPr>
        <p:spPr bwMode="auto">
          <a:xfrm>
            <a:off x="974725" y="6583363"/>
            <a:ext cx="8347075" cy="276225"/>
          </a:xfrm>
          <a:prstGeom prst="rect">
            <a:avLst/>
          </a:prstGeom>
          <a:noFill/>
          <a:ln w="9525">
            <a:noFill/>
            <a:miter lim="800000"/>
            <a:headEnd/>
            <a:tailEnd/>
          </a:ln>
        </p:spPr>
        <p:txBody>
          <a:bodyPr>
            <a:spAutoFit/>
          </a:bodyPr>
          <a:lstStyle/>
          <a:p>
            <a:pPr algn="ctr"/>
            <a:r>
              <a:rPr lang="ro-RO" sz="1200" b="1" i="1">
                <a:hlinkClick r:id="rId5"/>
              </a:rPr>
              <a:t>www.ipi.ro</a:t>
            </a:r>
            <a:r>
              <a:rPr lang="ro-RO" sz="1200"/>
              <a:t> </a:t>
            </a:r>
            <a:endParaRPr lang="en-US" sz="1200"/>
          </a:p>
        </p:txBody>
      </p:sp>
    </p:spTree>
  </p:cSld>
  <p:clrMapOvr>
    <a:masterClrMapping/>
  </p:clrMapOvr>
  <p:transition spd="slow">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a:xfrm>
            <a:off x="2012950" y="1285875"/>
            <a:ext cx="5692775" cy="288925"/>
          </a:xfrm>
        </p:spPr>
        <p:txBody>
          <a:bodyPr rtlCol="0">
            <a:normAutofit fontScale="90000"/>
          </a:bodyPr>
          <a:lstStyle/>
          <a:p>
            <a:pPr eaLnBrk="1" fontAlgn="auto" hangingPunct="1">
              <a:spcAft>
                <a:spcPts val="0"/>
              </a:spcAft>
              <a:defRPr/>
            </a:pPr>
            <a:r>
              <a:rPr lang="ro-RO" sz="1800" b="1" i="1" smtClean="0"/>
              <a:t>Proiecte actuale ale Fundaţiei Inimă pentru Inimă</a:t>
            </a:r>
            <a:endParaRPr lang="en-US" sz="1800" b="1" i="1" smtClean="0"/>
          </a:p>
        </p:txBody>
      </p:sp>
      <p:pic>
        <p:nvPicPr>
          <p:cNvPr id="20483" name="Picture 13" descr="a (2)"/>
          <p:cNvPicPr>
            <a:picLocks noGrp="1" noChangeAspect="1" noChangeArrowheads="1"/>
          </p:cNvPicPr>
          <p:nvPr>
            <p:ph sz="quarter" idx="1"/>
          </p:nvPr>
        </p:nvPicPr>
        <p:blipFill>
          <a:blip r:embed="rId3" cstate="print"/>
          <a:srcRect/>
          <a:stretch>
            <a:fillRect/>
          </a:stretch>
        </p:blipFill>
        <p:spPr>
          <a:xfrm>
            <a:off x="1503363" y="1714500"/>
            <a:ext cx="3065462" cy="2209800"/>
          </a:xfrm>
        </p:spPr>
      </p:pic>
      <p:sp>
        <p:nvSpPr>
          <p:cNvPr id="115717" name="Rectangle 5"/>
          <p:cNvSpPr>
            <a:spLocks noGrp="1" noRot="1" noChangeArrowheads="1"/>
          </p:cNvSpPr>
          <p:nvPr>
            <p:ph type="body" sz="half" idx="3"/>
          </p:nvPr>
        </p:nvSpPr>
        <p:spPr>
          <a:xfrm>
            <a:off x="4721225" y="1714500"/>
            <a:ext cx="5030788" cy="4857750"/>
          </a:xfrm>
        </p:spPr>
        <p:txBody>
          <a:bodyPr rtlCol="0">
            <a:normAutofit fontScale="62500" lnSpcReduction="20000"/>
          </a:bodyPr>
          <a:lstStyle/>
          <a:p>
            <a:pPr eaLnBrk="1" fontAlgn="auto" hangingPunct="1">
              <a:lnSpc>
                <a:spcPct val="80000"/>
              </a:lnSpc>
              <a:spcAft>
                <a:spcPts val="0"/>
              </a:spcAft>
              <a:buFont typeface="Wingdings" pitchFamily="2" charset="2"/>
              <a:buNone/>
              <a:defRPr/>
            </a:pPr>
            <a:r>
              <a:rPr lang="ro-RO" sz="2100" b="1" i="1" u="sng" dirty="0"/>
              <a:t>Centrul de Socializare Goranu </a:t>
            </a:r>
          </a:p>
          <a:p>
            <a:pPr eaLnBrk="1" fontAlgn="auto" hangingPunct="1">
              <a:lnSpc>
                <a:spcPct val="80000"/>
              </a:lnSpc>
              <a:spcAft>
                <a:spcPts val="0"/>
              </a:spcAft>
              <a:buFont typeface="Wingdings" pitchFamily="2" charset="2"/>
              <a:buNone/>
              <a:defRPr/>
            </a:pPr>
            <a:r>
              <a:rPr lang="ro-RO" sz="2100" b="1" i="1" u="sng" dirty="0"/>
              <a:t>Râmnicu </a:t>
            </a:r>
            <a:r>
              <a:rPr lang="ro-RO" sz="2100" b="1" i="1" u="sng" dirty="0" smtClean="0"/>
              <a:t>Vâlcea</a:t>
            </a:r>
          </a:p>
          <a:p>
            <a:pPr algn="just" eaLnBrk="1" fontAlgn="auto" hangingPunct="1">
              <a:lnSpc>
                <a:spcPct val="80000"/>
              </a:lnSpc>
              <a:spcAft>
                <a:spcPts val="0"/>
              </a:spcAft>
              <a:buFont typeface="Wingdings" pitchFamily="2" charset="2"/>
              <a:buNone/>
              <a:defRPr/>
            </a:pPr>
            <a:r>
              <a:rPr lang="ro-RO" sz="1400" dirty="0"/>
              <a:t>	</a:t>
            </a:r>
            <a:r>
              <a:rPr lang="ro-RO" sz="2400" b="1" dirty="0"/>
              <a:t>Centrul de Socializare Goranu are drept </a:t>
            </a:r>
            <a:r>
              <a:rPr lang="ro-RO" sz="2400" b="1" i="1" dirty="0"/>
              <a:t>scop</a:t>
            </a:r>
            <a:r>
              <a:rPr lang="ro-RO" sz="2400" b="1" dirty="0"/>
              <a:t> general asigurarea conditiilor necesare pentru o viata independenta a tinerilor  din sistemul de protectie  al judetului Valcea. </a:t>
            </a:r>
            <a:r>
              <a:rPr lang="ro-RO" sz="2400" b="1" i="1" dirty="0"/>
              <a:t>Grupul tinta</a:t>
            </a:r>
            <a:r>
              <a:rPr lang="ro-RO" sz="2400" b="1" dirty="0"/>
              <a:t> este constituit de tineri cu varste cuprinse intre 16 - 21 ani. Are o capacitate de 10 locuri. Imobilul este format din trei dormitoare, bucatarie, camera de zi, doua grupuri sanitare, birou si anexe. Finanţatorul centrului este Asociaţia “Bambini in Romania”, Italia. In cadrul Centrului a fost amenajat si un mic atelier de croitorie si confectionat obiecte artizanale, spatiu destinat activitatilor de terapie cupationala, dotat cu mese de lucru, masini de cusut, </a:t>
            </a:r>
            <a:r>
              <a:rPr lang="ro-RO" sz="2400" b="1" dirty="0" smtClean="0"/>
              <a:t>etc.</a:t>
            </a:r>
          </a:p>
          <a:p>
            <a:pPr algn="just" eaLnBrk="1" fontAlgn="auto" hangingPunct="1">
              <a:lnSpc>
                <a:spcPct val="80000"/>
              </a:lnSpc>
              <a:spcAft>
                <a:spcPts val="0"/>
              </a:spcAft>
              <a:buFont typeface="Wingdings" pitchFamily="2" charset="2"/>
              <a:buNone/>
              <a:defRPr/>
            </a:pPr>
            <a:r>
              <a:rPr lang="ro-RO" sz="2400" b="1" i="1" dirty="0" smtClean="0"/>
              <a:t>	Activitati </a:t>
            </a:r>
            <a:r>
              <a:rPr lang="ro-RO" sz="2400" b="1" i="1" dirty="0"/>
              <a:t>desfasurate</a:t>
            </a:r>
            <a:r>
              <a:rPr lang="ro-RO" sz="2400" b="1" dirty="0"/>
              <a:t>: </a:t>
            </a:r>
          </a:p>
          <a:p>
            <a:pPr algn="just" eaLnBrk="1" fontAlgn="auto" hangingPunct="1">
              <a:lnSpc>
                <a:spcPct val="80000"/>
              </a:lnSpc>
              <a:spcAft>
                <a:spcPts val="0"/>
              </a:spcAft>
              <a:buFont typeface="Wingdings" pitchFamily="2" charset="2"/>
              <a:buNone/>
              <a:defRPr/>
            </a:pPr>
            <a:r>
              <a:rPr lang="ro-RO" sz="2400" b="1" dirty="0"/>
              <a:t>	- activitati pentru formarea, dezvoltarea si intarirea deprinderilor pentru viata cotidiana;</a:t>
            </a:r>
          </a:p>
          <a:p>
            <a:pPr algn="just" eaLnBrk="1" fontAlgn="auto" hangingPunct="1">
              <a:lnSpc>
                <a:spcPct val="80000"/>
              </a:lnSpc>
              <a:spcAft>
                <a:spcPts val="0"/>
              </a:spcAft>
              <a:buFont typeface="Wingdings" pitchFamily="2" charset="2"/>
              <a:buNone/>
              <a:defRPr/>
            </a:pPr>
            <a:r>
              <a:rPr lang="ro-RO" sz="2400" b="1" dirty="0"/>
              <a:t>	-activitatati pentru formarea, dezvoltarea si intarirea deprinderilor pentru locuire si folosirea resurselor comunitatii; </a:t>
            </a:r>
          </a:p>
          <a:p>
            <a:pPr algn="just" eaLnBrk="1" fontAlgn="auto" hangingPunct="1">
              <a:lnSpc>
                <a:spcPct val="80000"/>
              </a:lnSpc>
              <a:spcAft>
                <a:spcPts val="0"/>
              </a:spcAft>
              <a:buFont typeface="Wingdings" pitchFamily="2" charset="2"/>
              <a:buNone/>
              <a:defRPr/>
            </a:pPr>
            <a:r>
              <a:rPr lang="ro-RO" sz="2400" b="1" dirty="0"/>
              <a:t>	- activitati pentru formarea, dezvoltarea si intarirea deprinderilor pentru viata in societate; </a:t>
            </a:r>
          </a:p>
          <a:p>
            <a:pPr algn="just" eaLnBrk="1" fontAlgn="auto" hangingPunct="1">
              <a:lnSpc>
                <a:spcPct val="80000"/>
              </a:lnSpc>
              <a:spcAft>
                <a:spcPts val="0"/>
              </a:spcAft>
              <a:buFont typeface="Wingdings" pitchFamily="2" charset="2"/>
              <a:buNone/>
              <a:defRPr/>
            </a:pPr>
            <a:r>
              <a:rPr lang="ro-RO" sz="2400" b="1" dirty="0"/>
              <a:t>	- activitati pentru formarea, dezvoltarea si intarirea deprinderilor pentru activitatea individuala si munca; </a:t>
            </a:r>
          </a:p>
          <a:p>
            <a:pPr algn="just" eaLnBrk="1" fontAlgn="auto" hangingPunct="1">
              <a:lnSpc>
                <a:spcPct val="80000"/>
              </a:lnSpc>
              <a:spcAft>
                <a:spcPts val="0"/>
              </a:spcAft>
              <a:buFontTx/>
              <a:buNone/>
              <a:defRPr/>
            </a:pPr>
            <a:r>
              <a:rPr lang="ro-RO" sz="2400" b="1" dirty="0"/>
              <a:t>	- socializare prin terapii de grup; </a:t>
            </a:r>
          </a:p>
          <a:p>
            <a:pPr algn="just" eaLnBrk="1" fontAlgn="auto" hangingPunct="1">
              <a:lnSpc>
                <a:spcPct val="80000"/>
              </a:lnSpc>
              <a:spcAft>
                <a:spcPts val="0"/>
              </a:spcAft>
              <a:buFontTx/>
              <a:buNone/>
              <a:defRPr/>
            </a:pPr>
            <a:r>
              <a:rPr lang="ro-RO" sz="2400" b="1" dirty="0"/>
              <a:t>	- activitati de loisir; </a:t>
            </a:r>
            <a:endParaRPr lang="ro-RO" sz="2400" b="1" dirty="0" smtClean="0"/>
          </a:p>
          <a:p>
            <a:pPr algn="just" eaLnBrk="1" fontAlgn="auto" hangingPunct="1">
              <a:lnSpc>
                <a:spcPct val="80000"/>
              </a:lnSpc>
              <a:spcAft>
                <a:spcPts val="0"/>
              </a:spcAft>
              <a:buFontTx/>
              <a:buNone/>
              <a:defRPr/>
            </a:pPr>
            <a:r>
              <a:rPr lang="ro-RO" sz="2400" b="1" dirty="0"/>
              <a:t>	</a:t>
            </a:r>
            <a:r>
              <a:rPr lang="en-US" sz="2400" dirty="0"/>
              <a:t/>
            </a:r>
            <a:br>
              <a:rPr lang="en-US" sz="2400" dirty="0"/>
            </a:br>
            <a:endParaRPr lang="en-US" sz="2400" dirty="0"/>
          </a:p>
          <a:p>
            <a:pPr algn="just" eaLnBrk="1" fontAlgn="auto" hangingPunct="1">
              <a:lnSpc>
                <a:spcPct val="80000"/>
              </a:lnSpc>
              <a:spcAft>
                <a:spcPts val="0"/>
              </a:spcAft>
              <a:buFont typeface="Symbol" pitchFamily="18" charset="2"/>
              <a:buChar char=""/>
              <a:defRPr/>
            </a:pPr>
            <a:endParaRPr lang="en-US" sz="2400" dirty="0"/>
          </a:p>
        </p:txBody>
      </p:sp>
      <p:pic>
        <p:nvPicPr>
          <p:cNvPr id="20486" name="Picture 7" descr="sigla ipi"/>
          <p:cNvPicPr>
            <a:picLocks noChangeAspect="1" noChangeArrowheads="1"/>
          </p:cNvPicPr>
          <p:nvPr/>
        </p:nvPicPr>
        <p:blipFill>
          <a:blip r:embed="rId4" cstate="print"/>
          <a:srcRect/>
          <a:stretch>
            <a:fillRect/>
          </a:stretch>
        </p:blipFill>
        <p:spPr bwMode="auto">
          <a:xfrm>
            <a:off x="7605713" y="115888"/>
            <a:ext cx="1982787" cy="1120775"/>
          </a:xfrm>
          <a:prstGeom prst="rect">
            <a:avLst/>
          </a:prstGeom>
          <a:noFill/>
          <a:ln w="9525">
            <a:noFill/>
            <a:miter lim="800000"/>
            <a:headEnd/>
            <a:tailEnd/>
          </a:ln>
        </p:spPr>
      </p:pic>
      <p:sp>
        <p:nvSpPr>
          <p:cNvPr id="20487" name="Text Box 8"/>
          <p:cNvSpPr txBox="1">
            <a:spLocks noChangeArrowheads="1"/>
          </p:cNvSpPr>
          <p:nvPr/>
        </p:nvSpPr>
        <p:spPr bwMode="auto">
          <a:xfrm>
            <a:off x="2378075" y="404813"/>
            <a:ext cx="4837113" cy="954107"/>
          </a:xfrm>
          <a:prstGeom prst="rect">
            <a:avLst/>
          </a:prstGeom>
          <a:noFill/>
          <a:ln w="9525">
            <a:noFill/>
            <a:miter lim="800000"/>
            <a:headEnd/>
            <a:tailEnd/>
          </a:ln>
        </p:spPr>
        <p:txBody>
          <a:bodyPr>
            <a:spAutoFit/>
          </a:bodyPr>
          <a:lstStyle/>
          <a:p>
            <a:pPr algn="ctr" eaLnBrk="0" hangingPunct="0"/>
            <a:r>
              <a:rPr lang="ro-RO" sz="1400" b="1" i="1" dirty="0"/>
              <a:t>FUNDAŢIA INIMĂ PENTRU INIMĂ </a:t>
            </a:r>
          </a:p>
          <a:p>
            <a:pPr algn="ctr" eaLnBrk="0" hangingPunct="0"/>
            <a:r>
              <a:rPr lang="ro-RO" sz="1400" b="1" i="1" dirty="0"/>
              <a:t>RAPORT DE ACTIVITATE </a:t>
            </a:r>
            <a:endParaRPr lang="ro-RO" sz="1400" b="1" i="1" dirty="0" smtClean="0"/>
          </a:p>
          <a:p>
            <a:pPr algn="ctr" eaLnBrk="0" hangingPunct="0"/>
            <a:r>
              <a:rPr lang="ro-RO" sz="1400" b="1" i="1" dirty="0" smtClean="0"/>
              <a:t>201</a:t>
            </a:r>
            <a:r>
              <a:rPr lang="ro-RO" sz="1400" b="1" i="1" dirty="0"/>
              <a:t>6</a:t>
            </a:r>
            <a:endParaRPr lang="en-US" sz="1400" b="1" i="1" dirty="0" smtClean="0"/>
          </a:p>
          <a:p>
            <a:pPr algn="ctr" eaLnBrk="0" hangingPunct="0"/>
            <a:endParaRPr lang="en-US" sz="1400" b="1" i="1" dirty="0"/>
          </a:p>
        </p:txBody>
      </p:sp>
      <p:sp>
        <p:nvSpPr>
          <p:cNvPr id="20488" name="Text Box 9"/>
          <p:cNvSpPr txBox="1">
            <a:spLocks noChangeArrowheads="1"/>
          </p:cNvSpPr>
          <p:nvPr/>
        </p:nvSpPr>
        <p:spPr bwMode="auto">
          <a:xfrm>
            <a:off x="661988" y="6453188"/>
            <a:ext cx="8348662" cy="369887"/>
          </a:xfrm>
          <a:prstGeom prst="rect">
            <a:avLst/>
          </a:prstGeom>
          <a:noFill/>
          <a:ln w="9525">
            <a:noFill/>
            <a:miter lim="800000"/>
            <a:headEnd/>
            <a:tailEnd/>
          </a:ln>
        </p:spPr>
        <p:txBody>
          <a:bodyPr>
            <a:spAutoFit/>
          </a:bodyPr>
          <a:lstStyle/>
          <a:p>
            <a:pPr>
              <a:spcBef>
                <a:spcPct val="50000"/>
              </a:spcBef>
            </a:pPr>
            <a:endParaRPr lang="ro-RO" sz="1800"/>
          </a:p>
        </p:txBody>
      </p:sp>
      <p:sp>
        <p:nvSpPr>
          <p:cNvPr id="20489" name="Text Box 10"/>
          <p:cNvSpPr txBox="1">
            <a:spLocks noChangeArrowheads="1"/>
          </p:cNvSpPr>
          <p:nvPr/>
        </p:nvSpPr>
        <p:spPr bwMode="auto">
          <a:xfrm>
            <a:off x="974725" y="6583363"/>
            <a:ext cx="8347075" cy="276225"/>
          </a:xfrm>
          <a:prstGeom prst="rect">
            <a:avLst/>
          </a:prstGeom>
          <a:noFill/>
          <a:ln w="9525">
            <a:noFill/>
            <a:miter lim="800000"/>
            <a:headEnd/>
            <a:tailEnd/>
          </a:ln>
        </p:spPr>
        <p:txBody>
          <a:bodyPr>
            <a:spAutoFit/>
          </a:bodyPr>
          <a:lstStyle/>
          <a:p>
            <a:pPr algn="ctr"/>
            <a:r>
              <a:rPr lang="ro-RO" sz="1200" b="1" i="1">
                <a:hlinkClick r:id="rId5"/>
              </a:rPr>
              <a:t>www.ipi.ro</a:t>
            </a:r>
            <a:r>
              <a:rPr lang="ro-RO" sz="1200"/>
              <a:t> </a:t>
            </a:r>
            <a:endParaRPr lang="en-US" sz="1200"/>
          </a:p>
        </p:txBody>
      </p:sp>
      <p:pic>
        <p:nvPicPr>
          <p:cNvPr id="11" name="Content Placeholder 6"/>
          <p:cNvPicPr>
            <a:picLocks noGrp="1" noChangeAspect="1"/>
          </p:cNvPicPr>
          <p:nvPr>
            <p:ph sz="quarter" idx="2"/>
          </p:nvPr>
        </p:nvPicPr>
        <p:blipFill>
          <a:blip r:embed="rId6" cstate="print">
            <a:extLst>
              <a:ext uri="{28A0092B-C50C-407E-A947-70E740481C1C}">
                <a14:useLocalDpi xmlns:a14="http://schemas.microsoft.com/office/drawing/2010/main" val="0"/>
              </a:ext>
            </a:extLst>
          </a:blip>
          <a:stretch>
            <a:fillRect/>
          </a:stretch>
        </p:blipFill>
        <p:spPr>
          <a:xfrm>
            <a:off x="1475656" y="3861048"/>
            <a:ext cx="2692400" cy="20193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ransition spd="slow">
    <p:push/>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4158</TotalTime>
  <Words>1633</Words>
  <Application>Microsoft Office PowerPoint</Application>
  <PresentationFormat>A4 Paper (210x297 mm)</PresentationFormat>
  <Paragraphs>295</Paragraphs>
  <Slides>25</Slides>
  <Notes>24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FUNDAŢIA  INIMĂ PENTRU INIMĂ</vt:lpstr>
      <vt:lpstr>PowerPoint Presentation</vt:lpstr>
      <vt:lpstr>Misiunea Fundaţiei Inimă pentru Inimă</vt:lpstr>
      <vt:lpstr>TIPOLOGIA ACTIVITĂŢILOR SOCIALE ALE ORGANIZAŢIEI</vt:lpstr>
      <vt:lpstr>Proiecte actuale ale Fundaţiei Inimă pentru Inimă</vt:lpstr>
      <vt:lpstr>Camera multi senzorială – spațiu de lucru pentru terapii alternative</vt:lpstr>
      <vt:lpstr>Proiecte actuale ale Fundaţiei Inimă pentru Inimă</vt:lpstr>
      <vt:lpstr>Proiecte actuale ale Fundaţiei Inimă pentru Inimă</vt:lpstr>
      <vt:lpstr>Proiecte actuale ale Fundaţiei Inimă pentru Inimă</vt:lpstr>
      <vt:lpstr>Centrul de Socializare Goranu, Râmnicu Vâlcea</vt:lpstr>
      <vt:lpstr>Proiecte actuale ale Fundaţiei Inimă pentru Inimă</vt:lpstr>
      <vt:lpstr>Centrul de Socializare Copăcelu, Râmnicu Vâlcea</vt:lpstr>
      <vt:lpstr>Proiecte actuale ale Fundaţiei Inimă pentru Inimă</vt:lpstr>
      <vt:lpstr>Serviciul de Integrare Socio-Profesională Râmnicu Vâlcea (apartamente sociale)</vt:lpstr>
      <vt:lpstr>Proiecte  de referință ale Fundaţiei Inimă pentru Inimă</vt:lpstr>
      <vt:lpstr>Proiecte  de referință ale Fundaţiei Inimă pentru Inimă</vt:lpstr>
      <vt:lpstr>Proiecte de referință ale Fundaţiei Inimă pentru Inimă</vt:lpstr>
      <vt:lpstr>Proiecte actuale ale Fundaţiei Inimă pentru Inimă</vt:lpstr>
      <vt:lpstr>PROGRAMUL DE VOLUNTARIAT PENTRU SOCIALIZAREA COPILULUI INSTITUŢIONALIZAT</vt:lpstr>
      <vt:lpstr>Proiecte actuale ale Fundaţiei Inimă pentru Inimă</vt:lpstr>
      <vt:lpstr>Proiecte actuale ale Fundaţiei Inimă pentru Inimă</vt:lpstr>
      <vt:lpstr>INTERCAMPUS</vt:lpstr>
      <vt:lpstr>Proiecte de referinţă ale Fundaţiei Inimă pentru Inimă</vt:lpstr>
      <vt:lpstr>Serviciul de socializare si integrare socio-profesională Râmnicu Vâlcea PIN 1/2005 VL</vt:lpstr>
      <vt:lpstr> FINANȚATORI ȘI SPONSORI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FUNDATIA  INIMA PENTRU INIMA</dc:title>
  <dc:creator>X</dc:creator>
  <cp:lastModifiedBy>Flo</cp:lastModifiedBy>
  <cp:revision>367</cp:revision>
  <dcterms:created xsi:type="dcterms:W3CDTF">2010-01-12T07:22:53Z</dcterms:created>
  <dcterms:modified xsi:type="dcterms:W3CDTF">2017-08-09T17:53:19Z</dcterms:modified>
</cp:coreProperties>
</file>